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6"/>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HK Grotesk" charset="1" panose="00000500000000000000"/>
      <p:regular r:id="rId16"/>
    </p:embeddedFont>
    <p:embeddedFont>
      <p:font typeface="HK Grotesk Bold" charset="1" panose="00000800000000000000"/>
      <p:regular r:id="rId17"/>
    </p:embeddedFont>
    <p:embeddedFont>
      <p:font typeface="HK Grotesk Italics" charset="1" panose="00000500000000000000"/>
      <p:regular r:id="rId18"/>
    </p:embeddedFont>
    <p:embeddedFont>
      <p:font typeface="HK Grotesk Bold Italics" charset="1" panose="00000800000000000000"/>
      <p:regular r:id="rId19"/>
    </p:embeddedFont>
    <p:embeddedFont>
      <p:font typeface="HK Grotesk Light" charset="1" panose="00000400000000000000"/>
      <p:regular r:id="rId20"/>
    </p:embeddedFont>
    <p:embeddedFont>
      <p:font typeface="HK Grotesk Light Italics" charset="1" panose="00000400000000000000"/>
      <p:regular r:id="rId21"/>
    </p:embeddedFont>
    <p:embeddedFont>
      <p:font typeface="HK Grotesk Medium" charset="1" panose="00000600000000000000"/>
      <p:regular r:id="rId22"/>
    </p:embeddedFont>
    <p:embeddedFont>
      <p:font typeface="HK Grotesk Medium Italics" charset="1" panose="00000600000000000000"/>
      <p:regular r:id="rId23"/>
    </p:embeddedFont>
    <p:embeddedFont>
      <p:font typeface="HK Grotesk Semi-Bold" charset="1" panose="00000700000000000000"/>
      <p:regular r:id="rId24"/>
    </p:embeddedFont>
    <p:embeddedFont>
      <p:font typeface="HK Grotesk Semi-Bold Italics" charset="1" panose="000007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notesMasters/notesMaster1.xml" Type="http://schemas.openxmlformats.org/officeDocument/2006/relationships/notesMaster"/><Relationship Id="rId57" Target="theme/theme2.xml" Type="http://schemas.openxmlformats.org/officeDocument/2006/relationships/theme"/><Relationship Id="rId58" Target="notesSlides/notesSlide1.xml" Type="http://schemas.openxmlformats.org/officeDocument/2006/relationships/notesSlide"/><Relationship Id="rId59" Target="notesSlides/notesSlide2.xml" Type="http://schemas.openxmlformats.org/officeDocument/2006/relationships/notesSlide"/><Relationship Id="rId6" Target="fonts/font6.fntdata" Type="http://schemas.openxmlformats.org/officeDocument/2006/relationships/font"/><Relationship Id="rId60" Target="notesSlides/notesSlide3.xml" Type="http://schemas.openxmlformats.org/officeDocument/2006/relationships/notesSlide"/><Relationship Id="rId61" Target="notesSlides/notesSlide4.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1 (Aneeza)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 Id="rId4" Target="../media/image31.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 Id="rId4" Target="../media/image31.jpeg" Type="http://schemas.openxmlformats.org/officeDocument/2006/relationships/image"/><Relationship Id="rId5" Target="../media/image32.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AEB"/>
        </a:solidFill>
      </p:bgPr>
    </p:bg>
    <p:spTree>
      <p:nvGrpSpPr>
        <p:cNvPr id="1" name=""/>
        <p:cNvGrpSpPr/>
        <p:nvPr/>
      </p:nvGrpSpPr>
      <p:grpSpPr>
        <a:xfrm>
          <a:off x="0" y="0"/>
          <a:ext cx="0" cy="0"/>
          <a:chOff x="0" y="0"/>
          <a:chExt cx="0" cy="0"/>
        </a:xfrm>
      </p:grpSpPr>
      <p:sp>
        <p:nvSpPr>
          <p:cNvPr name="Freeform 2" id="2"/>
          <p:cNvSpPr/>
          <p:nvPr/>
        </p:nvSpPr>
        <p:spPr>
          <a:xfrm flipH="false" flipV="false" rot="0">
            <a:off x="-842318" y="3952780"/>
            <a:ext cx="10805264" cy="6909031"/>
          </a:xfrm>
          <a:custGeom>
            <a:avLst/>
            <a:gdLst/>
            <a:ahLst/>
            <a:cxnLst/>
            <a:rect r="r" b="b" t="t" l="l"/>
            <a:pathLst>
              <a:path h="6909031" w="10805264">
                <a:moveTo>
                  <a:pt x="0" y="0"/>
                </a:moveTo>
                <a:lnTo>
                  <a:pt x="10805264" y="0"/>
                </a:lnTo>
                <a:lnTo>
                  <a:pt x="10805264" y="6909031"/>
                </a:lnTo>
                <a:lnTo>
                  <a:pt x="0" y="6909031"/>
                </a:lnTo>
                <a:lnTo>
                  <a:pt x="0" y="0"/>
                </a:lnTo>
                <a:close/>
              </a:path>
            </a:pathLst>
          </a:custGeom>
          <a:blipFill>
            <a:blip r:embed="rId2">
              <a:extLst>
                <a:ext uri="{96DAC541-7B7A-43D3-8B79-37D633B846F1}">
                  <asvg:svgBlip xmlns:asvg="http://schemas.microsoft.com/office/drawing/2016/SVG/main" r:embed="rId3"/>
                </a:ext>
              </a:extLst>
            </a:blip>
            <a:stretch>
              <a:fillRect l="-7727" t="-532" r="-4461" b="-36961"/>
            </a:stretch>
          </a:blipFill>
        </p:spPr>
      </p:sp>
      <p:sp>
        <p:nvSpPr>
          <p:cNvPr name="Freeform 3" id="3"/>
          <p:cNvSpPr/>
          <p:nvPr/>
        </p:nvSpPr>
        <p:spPr>
          <a:xfrm flipH="false" flipV="false" rot="0">
            <a:off x="-842318" y="1647217"/>
            <a:ext cx="5546768" cy="9616884"/>
          </a:xfrm>
          <a:custGeom>
            <a:avLst/>
            <a:gdLst/>
            <a:ahLst/>
            <a:cxnLst/>
            <a:rect r="r" b="b" t="t" l="l"/>
            <a:pathLst>
              <a:path h="9616884" w="5546768">
                <a:moveTo>
                  <a:pt x="0" y="0"/>
                </a:moveTo>
                <a:lnTo>
                  <a:pt x="5546768" y="0"/>
                </a:lnTo>
                <a:lnTo>
                  <a:pt x="5546768" y="9616884"/>
                </a:lnTo>
                <a:lnTo>
                  <a:pt x="0" y="9616884"/>
                </a:lnTo>
                <a:lnTo>
                  <a:pt x="0" y="0"/>
                </a:lnTo>
                <a:close/>
              </a:path>
            </a:pathLst>
          </a:custGeom>
          <a:blipFill>
            <a:blip r:embed="rId4">
              <a:extLst>
                <a:ext uri="{96DAC541-7B7A-43D3-8B79-37D633B846F1}">
                  <asvg:svgBlip xmlns:asvg="http://schemas.microsoft.com/office/drawing/2016/SVG/main" r:embed="rId5"/>
                </a:ext>
              </a:extLst>
            </a:blip>
            <a:stretch>
              <a:fillRect l="-117" t="0" r="-249" b="-756"/>
            </a:stretch>
          </a:blipFill>
        </p:spPr>
      </p:sp>
      <p:sp>
        <p:nvSpPr>
          <p:cNvPr name="TextBox 4" id="4"/>
          <p:cNvSpPr txBox="true"/>
          <p:nvPr/>
        </p:nvSpPr>
        <p:spPr>
          <a:xfrm rot="0">
            <a:off x="6588870" y="3037480"/>
            <a:ext cx="10670430" cy="1619209"/>
          </a:xfrm>
          <a:prstGeom prst="rect">
            <a:avLst/>
          </a:prstGeom>
        </p:spPr>
        <p:txBody>
          <a:bodyPr anchor="t" rtlCol="false" tIns="0" lIns="0" bIns="0" rIns="0">
            <a:spAutoFit/>
          </a:bodyPr>
          <a:lstStyle/>
          <a:p>
            <a:pPr>
              <a:lnSpc>
                <a:spcPts val="12595"/>
              </a:lnSpc>
            </a:pPr>
            <a:r>
              <a:rPr lang="en-US" sz="11347">
                <a:solidFill>
                  <a:srgbClr val="231F20"/>
                </a:solidFill>
                <a:latin typeface="HK Grotesk Bold"/>
              </a:rPr>
              <a:t>Group 4</a:t>
            </a:r>
          </a:p>
        </p:txBody>
      </p:sp>
      <p:sp>
        <p:nvSpPr>
          <p:cNvPr name="TextBox 5" id="5"/>
          <p:cNvSpPr txBox="true"/>
          <p:nvPr/>
        </p:nvSpPr>
        <p:spPr>
          <a:xfrm rot="0">
            <a:off x="9962946" y="5076825"/>
            <a:ext cx="6136284" cy="223329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231F20"/>
                </a:solidFill>
                <a:latin typeface="HK Grotesk Light"/>
              </a:rPr>
              <a:t>Mehak Khurram    22L-7956</a:t>
            </a:r>
          </a:p>
          <a:p>
            <a:pPr marL="690881" indent="-345440" lvl="1">
              <a:lnSpc>
                <a:spcPts val="4480"/>
              </a:lnSpc>
              <a:buFont typeface="Arial"/>
              <a:buChar char="•"/>
            </a:pPr>
            <a:r>
              <a:rPr lang="en-US" sz="3200">
                <a:solidFill>
                  <a:srgbClr val="231F20"/>
                </a:solidFill>
                <a:latin typeface="HK Grotesk Light"/>
              </a:rPr>
              <a:t>Areeba Mujahid     22L-7864</a:t>
            </a:r>
          </a:p>
          <a:p>
            <a:pPr marL="690881" indent="-345440" lvl="1">
              <a:lnSpc>
                <a:spcPts val="4480"/>
              </a:lnSpc>
              <a:buFont typeface="Arial"/>
              <a:buChar char="•"/>
            </a:pPr>
            <a:r>
              <a:rPr lang="en-US" sz="3200">
                <a:solidFill>
                  <a:srgbClr val="231F20"/>
                </a:solidFill>
                <a:latin typeface="HK Grotesk Light"/>
              </a:rPr>
              <a:t>Aneeza Junaid       22L-7903</a:t>
            </a:r>
          </a:p>
          <a:p>
            <a:pPr marL="690880" indent="-345440" lvl="1">
              <a:lnSpc>
                <a:spcPts val="4480"/>
              </a:lnSpc>
              <a:buFont typeface="Arial"/>
              <a:buChar char="•"/>
            </a:pPr>
            <a:r>
              <a:rPr lang="en-US" sz="3200">
                <a:solidFill>
                  <a:srgbClr val="231F20"/>
                </a:solidFill>
                <a:latin typeface="HK Grotesk Light"/>
              </a:rPr>
              <a:t>Takreem Jaffery    22L-7949</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EAEB"/>
        </a:solidFill>
      </p:bgPr>
    </p:bg>
    <p:spTree>
      <p:nvGrpSpPr>
        <p:cNvPr id="1" name=""/>
        <p:cNvGrpSpPr/>
        <p:nvPr/>
      </p:nvGrpSpPr>
      <p:grpSpPr>
        <a:xfrm>
          <a:off x="0" y="0"/>
          <a:ext cx="0" cy="0"/>
          <a:chOff x="0" y="0"/>
          <a:chExt cx="0" cy="0"/>
        </a:xfrm>
      </p:grpSpPr>
      <p:grpSp>
        <p:nvGrpSpPr>
          <p:cNvPr name="Group 2" id="2"/>
          <p:cNvGrpSpPr/>
          <p:nvPr/>
        </p:nvGrpSpPr>
        <p:grpSpPr>
          <a:xfrm rot="0">
            <a:off x="-285067" y="-579317"/>
            <a:ext cx="18858133" cy="11030178"/>
            <a:chOff x="0" y="0"/>
            <a:chExt cx="25144178" cy="14706903"/>
          </a:xfrm>
        </p:grpSpPr>
        <p:sp>
          <p:nvSpPr>
            <p:cNvPr name="TextBox 3" id="3"/>
            <p:cNvSpPr txBox="true"/>
            <p:nvPr/>
          </p:nvSpPr>
          <p:spPr>
            <a:xfrm rot="0">
              <a:off x="4695113" y="5562998"/>
              <a:ext cx="15753952" cy="2895600"/>
            </a:xfrm>
            <a:prstGeom prst="rect">
              <a:avLst/>
            </a:prstGeom>
          </p:spPr>
          <p:txBody>
            <a:bodyPr anchor="t" rtlCol="false" tIns="0" lIns="0" bIns="0" rIns="0">
              <a:spAutoFit/>
            </a:bodyPr>
            <a:lstStyle/>
            <a:p>
              <a:pPr algn="ctr">
                <a:lnSpc>
                  <a:spcPts val="5759"/>
                </a:lnSpc>
              </a:pPr>
              <a:r>
                <a:rPr lang="en-US" sz="4800">
                  <a:solidFill>
                    <a:srgbClr val="231F20"/>
                  </a:solidFill>
                  <a:latin typeface="HK Grotesk Bold"/>
                </a:rPr>
                <a:t>A better strategy in a sea of similar products with similar prices is to deliberately start with a higher price.</a:t>
              </a:r>
            </a:p>
          </p:txBody>
        </p:sp>
        <p:sp>
          <p:nvSpPr>
            <p:cNvPr name="AutoShape 4" id="4"/>
            <p:cNvSpPr/>
            <p:nvPr/>
          </p:nvSpPr>
          <p:spPr>
            <a:xfrm rot="0">
              <a:off x="3420727" y="0"/>
              <a:ext cx="32032" cy="14706903"/>
            </a:xfrm>
            <a:prstGeom prst="rect">
              <a:avLst/>
            </a:prstGeom>
            <a:solidFill>
              <a:srgbClr val="231F20">
                <a:alpha val="9804"/>
              </a:srgbClr>
            </a:solidFill>
          </p:spPr>
        </p:sp>
        <p:sp>
          <p:nvSpPr>
            <p:cNvPr name="AutoShape 5" id="5"/>
            <p:cNvSpPr/>
            <p:nvPr/>
          </p:nvSpPr>
          <p:spPr>
            <a:xfrm rot="0">
              <a:off x="6483223" y="0"/>
              <a:ext cx="32032" cy="14706903"/>
            </a:xfrm>
            <a:prstGeom prst="rect">
              <a:avLst/>
            </a:prstGeom>
            <a:solidFill>
              <a:srgbClr val="231F20">
                <a:alpha val="9804"/>
              </a:srgbClr>
            </a:solidFill>
          </p:spPr>
        </p:sp>
        <p:sp>
          <p:nvSpPr>
            <p:cNvPr name="AutoShape 6" id="6"/>
            <p:cNvSpPr/>
            <p:nvPr/>
          </p:nvSpPr>
          <p:spPr>
            <a:xfrm rot="0">
              <a:off x="9545719" y="0"/>
              <a:ext cx="32032" cy="14706903"/>
            </a:xfrm>
            <a:prstGeom prst="rect">
              <a:avLst/>
            </a:prstGeom>
            <a:solidFill>
              <a:srgbClr val="231F20">
                <a:alpha val="9804"/>
              </a:srgbClr>
            </a:solidFill>
          </p:spPr>
        </p:sp>
        <p:sp>
          <p:nvSpPr>
            <p:cNvPr name="AutoShape 7" id="7"/>
            <p:cNvSpPr/>
            <p:nvPr/>
          </p:nvSpPr>
          <p:spPr>
            <a:xfrm rot="0">
              <a:off x="12608215" y="0"/>
              <a:ext cx="32032" cy="14706903"/>
            </a:xfrm>
            <a:prstGeom prst="rect">
              <a:avLst/>
            </a:prstGeom>
            <a:solidFill>
              <a:srgbClr val="231F20">
                <a:alpha val="9804"/>
              </a:srgbClr>
            </a:solidFill>
          </p:spPr>
        </p:sp>
        <p:sp>
          <p:nvSpPr>
            <p:cNvPr name="AutoShape 8" id="8"/>
            <p:cNvSpPr/>
            <p:nvPr/>
          </p:nvSpPr>
          <p:spPr>
            <a:xfrm rot="0">
              <a:off x="15670711" y="0"/>
              <a:ext cx="32032" cy="14706903"/>
            </a:xfrm>
            <a:prstGeom prst="rect">
              <a:avLst/>
            </a:prstGeom>
            <a:solidFill>
              <a:srgbClr val="231F20">
                <a:alpha val="9804"/>
              </a:srgbClr>
            </a:solidFill>
          </p:spPr>
        </p:sp>
        <p:sp>
          <p:nvSpPr>
            <p:cNvPr name="AutoShape 9" id="9"/>
            <p:cNvSpPr/>
            <p:nvPr/>
          </p:nvSpPr>
          <p:spPr>
            <a:xfrm rot="0">
              <a:off x="18733207" y="0"/>
              <a:ext cx="32032" cy="14706903"/>
            </a:xfrm>
            <a:prstGeom prst="rect">
              <a:avLst/>
            </a:prstGeom>
            <a:solidFill>
              <a:srgbClr val="231F20">
                <a:alpha val="9804"/>
              </a:srgbClr>
            </a:solidFill>
          </p:spPr>
        </p:sp>
        <p:sp>
          <p:nvSpPr>
            <p:cNvPr name="AutoShape 10" id="10"/>
            <p:cNvSpPr/>
            <p:nvPr/>
          </p:nvSpPr>
          <p:spPr>
            <a:xfrm rot="0">
              <a:off x="21795704" y="0"/>
              <a:ext cx="32032" cy="14706903"/>
            </a:xfrm>
            <a:prstGeom prst="rect">
              <a:avLst/>
            </a:prstGeom>
            <a:solidFill>
              <a:srgbClr val="231F20">
                <a:alpha val="9804"/>
              </a:srgbClr>
            </a:solidFill>
          </p:spPr>
        </p:sp>
        <p:sp>
          <p:nvSpPr>
            <p:cNvPr name="AutoShape 11" id="11"/>
            <p:cNvSpPr/>
            <p:nvPr/>
          </p:nvSpPr>
          <p:spPr>
            <a:xfrm rot="-5400000">
              <a:off x="12556073" y="-9626701"/>
              <a:ext cx="32032" cy="25144178"/>
            </a:xfrm>
            <a:prstGeom prst="rect">
              <a:avLst/>
            </a:prstGeom>
            <a:solidFill>
              <a:srgbClr val="231F20">
                <a:alpha val="9804"/>
              </a:srgbClr>
            </a:solidFill>
          </p:spPr>
        </p:sp>
        <p:sp>
          <p:nvSpPr>
            <p:cNvPr name="AutoShape 12" id="12"/>
            <p:cNvSpPr/>
            <p:nvPr/>
          </p:nvSpPr>
          <p:spPr>
            <a:xfrm rot="-5400000">
              <a:off x="12556073" y="-6536199"/>
              <a:ext cx="32032" cy="25144178"/>
            </a:xfrm>
            <a:prstGeom prst="rect">
              <a:avLst/>
            </a:prstGeom>
            <a:solidFill>
              <a:srgbClr val="231F20">
                <a:alpha val="9804"/>
              </a:srgbClr>
            </a:solidFill>
          </p:spPr>
        </p:sp>
        <p:sp>
          <p:nvSpPr>
            <p:cNvPr name="AutoShape 13" id="13"/>
            <p:cNvSpPr/>
            <p:nvPr/>
          </p:nvSpPr>
          <p:spPr>
            <a:xfrm rot="-5400000">
              <a:off x="12556073" y="-3445697"/>
              <a:ext cx="32032" cy="25144178"/>
            </a:xfrm>
            <a:prstGeom prst="rect">
              <a:avLst/>
            </a:prstGeom>
            <a:solidFill>
              <a:srgbClr val="231F20">
                <a:alpha val="9804"/>
              </a:srgbClr>
            </a:solidFill>
          </p:spPr>
        </p:sp>
        <p:sp>
          <p:nvSpPr>
            <p:cNvPr name="AutoShape 14" id="14"/>
            <p:cNvSpPr/>
            <p:nvPr/>
          </p:nvSpPr>
          <p:spPr>
            <a:xfrm rot="-5400000">
              <a:off x="12556073" y="-355195"/>
              <a:ext cx="32032" cy="25144178"/>
            </a:xfrm>
            <a:prstGeom prst="rect">
              <a:avLst/>
            </a:prstGeom>
            <a:solidFill>
              <a:srgbClr val="231F20">
                <a:alpha val="9804"/>
              </a:srgbClr>
            </a:solidFill>
          </p:spPr>
        </p:sp>
        <p:sp>
          <p:nvSpPr>
            <p:cNvPr name="TextBox 15" id="15"/>
            <p:cNvSpPr txBox="true"/>
            <p:nvPr/>
          </p:nvSpPr>
          <p:spPr>
            <a:xfrm rot="0">
              <a:off x="5074822" y="8722250"/>
              <a:ext cx="14994533" cy="773642"/>
            </a:xfrm>
            <a:prstGeom prst="rect">
              <a:avLst/>
            </a:prstGeom>
          </p:spPr>
          <p:txBody>
            <a:bodyPr anchor="t" rtlCol="false" tIns="0" lIns="0" bIns="0" rIns="0">
              <a:spAutoFit/>
            </a:bodyPr>
            <a:lstStyle/>
            <a:p>
              <a:pPr algn="ctr">
                <a:lnSpc>
                  <a:spcPts val="4899"/>
                </a:lnSpc>
              </a:pPr>
              <a:r>
                <a:rPr lang="en-US" sz="3499">
                  <a:solidFill>
                    <a:srgbClr val="231F20"/>
                  </a:solidFill>
                  <a:latin typeface="HK Grotesk"/>
                </a:rPr>
                <a:t>What can we put into our brand to justify the higher price?</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022807">
            <a:off x="1522665" y="-4449199"/>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22326">
            <a:off x="-2440632" y="-2785029"/>
            <a:ext cx="6938664" cy="5437389"/>
          </a:xfrm>
          <a:custGeom>
            <a:avLst/>
            <a:gdLst/>
            <a:ahLst/>
            <a:cxnLst/>
            <a:rect r="r" b="b" t="t" l="l"/>
            <a:pathLst>
              <a:path h="5437389" w="6938664">
                <a:moveTo>
                  <a:pt x="0" y="0"/>
                </a:moveTo>
                <a:lnTo>
                  <a:pt x="6938664" y="0"/>
                </a:lnTo>
                <a:lnTo>
                  <a:pt x="6938664" y="5437389"/>
                </a:lnTo>
                <a:lnTo>
                  <a:pt x="0" y="5437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88841" y="4405313"/>
            <a:ext cx="13710317" cy="1466850"/>
          </a:xfrm>
          <a:prstGeom prst="rect">
            <a:avLst/>
          </a:prstGeom>
        </p:spPr>
        <p:txBody>
          <a:bodyPr anchor="t" rtlCol="false" tIns="0" lIns="0" bIns="0" rIns="0">
            <a:spAutoFit/>
          </a:bodyPr>
          <a:lstStyle/>
          <a:p>
            <a:pPr>
              <a:lnSpc>
                <a:spcPts val="11519"/>
              </a:lnSpc>
            </a:pPr>
            <a:r>
              <a:rPr lang="en-US" sz="9600">
                <a:solidFill>
                  <a:srgbClr val="231F20"/>
                </a:solidFill>
                <a:latin typeface="HK Grotesk Bold"/>
              </a:rPr>
              <a:t>The Law of The Category</a:t>
            </a:r>
          </a:p>
        </p:txBody>
      </p:sp>
      <p:sp>
        <p:nvSpPr>
          <p:cNvPr name="Freeform 5" id="5"/>
          <p:cNvSpPr/>
          <p:nvPr/>
        </p:nvSpPr>
        <p:spPr>
          <a:xfrm flipH="false" flipV="false" rot="-1322326">
            <a:off x="528757" y="7316934"/>
            <a:ext cx="6938664" cy="5437389"/>
          </a:xfrm>
          <a:custGeom>
            <a:avLst/>
            <a:gdLst/>
            <a:ahLst/>
            <a:cxnLst/>
            <a:rect r="r" b="b" t="t" l="l"/>
            <a:pathLst>
              <a:path h="5437389" w="6938664">
                <a:moveTo>
                  <a:pt x="0" y="0"/>
                </a:moveTo>
                <a:lnTo>
                  <a:pt x="6938664" y="0"/>
                </a:lnTo>
                <a:lnTo>
                  <a:pt x="6938664" y="5437390"/>
                </a:lnTo>
                <a:lnTo>
                  <a:pt x="0" y="5437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022807">
            <a:off x="-1061184" y="5586430"/>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022807">
            <a:off x="14703033" y="4451050"/>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B7B9"/>
        </a:solidFill>
      </p:bgPr>
    </p:bg>
    <p:spTree>
      <p:nvGrpSpPr>
        <p:cNvPr id="1" name=""/>
        <p:cNvGrpSpPr/>
        <p:nvPr/>
      </p:nvGrpSpPr>
      <p:grpSpPr>
        <a:xfrm>
          <a:off x="0" y="0"/>
          <a:ext cx="0" cy="0"/>
          <a:chOff x="0" y="0"/>
          <a:chExt cx="0" cy="0"/>
        </a:xfrm>
      </p:grpSpPr>
      <p:grpSp>
        <p:nvGrpSpPr>
          <p:cNvPr name="Group 2" id="2"/>
          <p:cNvGrpSpPr/>
          <p:nvPr/>
        </p:nvGrpSpPr>
        <p:grpSpPr>
          <a:xfrm rot="0">
            <a:off x="1028700" y="1078694"/>
            <a:ext cx="16230600" cy="8179606"/>
            <a:chOff x="0" y="0"/>
            <a:chExt cx="21640800" cy="10906142"/>
          </a:xfrm>
        </p:grpSpPr>
        <p:sp>
          <p:nvSpPr>
            <p:cNvPr name="AutoShape 3" id="3"/>
            <p:cNvSpPr/>
            <p:nvPr/>
          </p:nvSpPr>
          <p:spPr>
            <a:xfrm rot="0">
              <a:off x="21613418" y="0"/>
              <a:ext cx="27382" cy="10906142"/>
            </a:xfrm>
            <a:prstGeom prst="rect">
              <a:avLst/>
            </a:prstGeom>
            <a:solidFill>
              <a:srgbClr val="231F20">
                <a:alpha val="9804"/>
              </a:srgbClr>
            </a:solidFill>
          </p:spPr>
        </p:sp>
        <p:sp>
          <p:nvSpPr>
            <p:cNvPr name="AutoShape 4" id="4"/>
            <p:cNvSpPr/>
            <p:nvPr/>
          </p:nvSpPr>
          <p:spPr>
            <a:xfrm rot="0">
              <a:off x="5403355" y="0"/>
              <a:ext cx="27382" cy="10906142"/>
            </a:xfrm>
            <a:prstGeom prst="rect">
              <a:avLst/>
            </a:prstGeom>
            <a:solidFill>
              <a:srgbClr val="231F20">
                <a:alpha val="9804"/>
              </a:srgbClr>
            </a:solidFill>
          </p:spPr>
        </p:sp>
        <p:sp>
          <p:nvSpPr>
            <p:cNvPr name="AutoShape 5" id="5"/>
            <p:cNvSpPr/>
            <p:nvPr/>
          </p:nvSpPr>
          <p:spPr>
            <a:xfrm rot="0">
              <a:off x="13508386" y="0"/>
              <a:ext cx="27382" cy="10906142"/>
            </a:xfrm>
            <a:prstGeom prst="rect">
              <a:avLst/>
            </a:prstGeom>
            <a:solidFill>
              <a:srgbClr val="231F20">
                <a:alpha val="9804"/>
              </a:srgbClr>
            </a:solidFill>
          </p:spPr>
        </p:sp>
        <p:sp>
          <p:nvSpPr>
            <p:cNvPr name="AutoShape 6" id="6"/>
            <p:cNvSpPr/>
            <p:nvPr/>
          </p:nvSpPr>
          <p:spPr>
            <a:xfrm rot="0">
              <a:off x="18911741" y="0"/>
              <a:ext cx="27382" cy="10906142"/>
            </a:xfrm>
            <a:prstGeom prst="rect">
              <a:avLst/>
            </a:prstGeom>
            <a:solidFill>
              <a:srgbClr val="231F20">
                <a:alpha val="9804"/>
              </a:srgbClr>
            </a:solidFill>
          </p:spPr>
        </p:sp>
        <p:sp>
          <p:nvSpPr>
            <p:cNvPr name="AutoShape 7" id="7"/>
            <p:cNvSpPr/>
            <p:nvPr/>
          </p:nvSpPr>
          <p:spPr>
            <a:xfrm rot="0">
              <a:off x="2701677" y="0"/>
              <a:ext cx="27382" cy="10906142"/>
            </a:xfrm>
            <a:prstGeom prst="rect">
              <a:avLst/>
            </a:prstGeom>
            <a:solidFill>
              <a:srgbClr val="231F20">
                <a:alpha val="9804"/>
              </a:srgbClr>
            </a:solidFill>
          </p:spPr>
        </p:sp>
        <p:sp>
          <p:nvSpPr>
            <p:cNvPr name="AutoShape 8" id="8"/>
            <p:cNvSpPr/>
            <p:nvPr/>
          </p:nvSpPr>
          <p:spPr>
            <a:xfrm rot="0">
              <a:off x="10806709" y="0"/>
              <a:ext cx="27382" cy="10906142"/>
            </a:xfrm>
            <a:prstGeom prst="rect">
              <a:avLst/>
            </a:prstGeom>
            <a:solidFill>
              <a:srgbClr val="231F20">
                <a:alpha val="9804"/>
              </a:srgbClr>
            </a:solidFill>
          </p:spPr>
        </p:sp>
        <p:sp>
          <p:nvSpPr>
            <p:cNvPr name="AutoShape 9" id="9"/>
            <p:cNvSpPr/>
            <p:nvPr/>
          </p:nvSpPr>
          <p:spPr>
            <a:xfrm rot="0">
              <a:off x="16210064" y="0"/>
              <a:ext cx="27382" cy="10906142"/>
            </a:xfrm>
            <a:prstGeom prst="rect">
              <a:avLst/>
            </a:prstGeom>
            <a:solidFill>
              <a:srgbClr val="231F20">
                <a:alpha val="9804"/>
              </a:srgbClr>
            </a:solidFill>
          </p:spPr>
        </p:sp>
        <p:sp>
          <p:nvSpPr>
            <p:cNvPr name="AutoShape 10" id="10"/>
            <p:cNvSpPr/>
            <p:nvPr/>
          </p:nvSpPr>
          <p:spPr>
            <a:xfrm rot="0">
              <a:off x="0" y="0"/>
              <a:ext cx="27382" cy="10906142"/>
            </a:xfrm>
            <a:prstGeom prst="rect">
              <a:avLst/>
            </a:prstGeom>
            <a:solidFill>
              <a:srgbClr val="231F20">
                <a:alpha val="9804"/>
              </a:srgbClr>
            </a:solidFill>
          </p:spPr>
        </p:sp>
        <p:sp>
          <p:nvSpPr>
            <p:cNvPr name="AutoShape 11" id="11"/>
            <p:cNvSpPr/>
            <p:nvPr/>
          </p:nvSpPr>
          <p:spPr>
            <a:xfrm rot="0">
              <a:off x="8105032" y="0"/>
              <a:ext cx="27382" cy="10906142"/>
            </a:xfrm>
            <a:prstGeom prst="rect">
              <a:avLst/>
            </a:prstGeom>
            <a:solidFill>
              <a:srgbClr val="231F20">
                <a:alpha val="9804"/>
              </a:srgbClr>
            </a:solidFill>
          </p:spPr>
        </p:sp>
        <p:sp>
          <p:nvSpPr>
            <p:cNvPr name="AutoShape 12" id="12"/>
            <p:cNvSpPr/>
            <p:nvPr/>
          </p:nvSpPr>
          <p:spPr>
            <a:xfrm rot="-5400000">
              <a:off x="10806615" y="-8086972"/>
              <a:ext cx="27569" cy="21640800"/>
            </a:xfrm>
            <a:prstGeom prst="rect">
              <a:avLst/>
            </a:prstGeom>
            <a:solidFill>
              <a:srgbClr val="231F20">
                <a:alpha val="9804"/>
              </a:srgbClr>
            </a:solidFill>
          </p:spPr>
        </p:sp>
        <p:sp>
          <p:nvSpPr>
            <p:cNvPr name="AutoShape 13" id="13"/>
            <p:cNvSpPr/>
            <p:nvPr/>
          </p:nvSpPr>
          <p:spPr>
            <a:xfrm rot="-5400000">
              <a:off x="10806615" y="-10806615"/>
              <a:ext cx="27569" cy="21640800"/>
            </a:xfrm>
            <a:prstGeom prst="rect">
              <a:avLst/>
            </a:prstGeom>
            <a:solidFill>
              <a:srgbClr val="231F20">
                <a:alpha val="9804"/>
              </a:srgbClr>
            </a:solidFill>
          </p:spPr>
        </p:sp>
        <p:sp>
          <p:nvSpPr>
            <p:cNvPr name="AutoShape 14" id="14"/>
            <p:cNvSpPr/>
            <p:nvPr/>
          </p:nvSpPr>
          <p:spPr>
            <a:xfrm rot="-5400000">
              <a:off x="10806615" y="-5367329"/>
              <a:ext cx="27569" cy="21640800"/>
            </a:xfrm>
            <a:prstGeom prst="rect">
              <a:avLst/>
            </a:prstGeom>
            <a:solidFill>
              <a:srgbClr val="231F20">
                <a:alpha val="9804"/>
              </a:srgbClr>
            </a:solidFill>
          </p:spPr>
        </p:sp>
        <p:sp>
          <p:nvSpPr>
            <p:cNvPr name="AutoShape 15" id="15"/>
            <p:cNvSpPr/>
            <p:nvPr/>
          </p:nvSpPr>
          <p:spPr>
            <a:xfrm rot="-5400000">
              <a:off x="10806615" y="-2647686"/>
              <a:ext cx="27569" cy="21640800"/>
            </a:xfrm>
            <a:prstGeom prst="rect">
              <a:avLst/>
            </a:prstGeom>
            <a:solidFill>
              <a:srgbClr val="231F20">
                <a:alpha val="9804"/>
              </a:srgbClr>
            </a:solidFill>
          </p:spPr>
        </p:sp>
        <p:sp>
          <p:nvSpPr>
            <p:cNvPr name="AutoShape 16" id="16"/>
            <p:cNvSpPr/>
            <p:nvPr/>
          </p:nvSpPr>
          <p:spPr>
            <a:xfrm rot="-5400000">
              <a:off x="10806615" y="71957"/>
              <a:ext cx="27569" cy="21640800"/>
            </a:xfrm>
            <a:prstGeom prst="rect">
              <a:avLst/>
            </a:prstGeom>
            <a:solidFill>
              <a:srgbClr val="231F20">
                <a:alpha val="9804"/>
              </a:srgbClr>
            </a:solidFill>
          </p:spPr>
        </p:sp>
      </p:grpSp>
      <p:sp>
        <p:nvSpPr>
          <p:cNvPr name="TextBox 17" id="17"/>
          <p:cNvSpPr txBox="true"/>
          <p:nvPr/>
        </p:nvSpPr>
        <p:spPr>
          <a:xfrm rot="0">
            <a:off x="3236268" y="2492495"/>
            <a:ext cx="11815464" cy="6134100"/>
          </a:xfrm>
          <a:prstGeom prst="rect">
            <a:avLst/>
          </a:prstGeom>
        </p:spPr>
        <p:txBody>
          <a:bodyPr anchor="t" rtlCol="false" tIns="0" lIns="0" bIns="0" rIns="0">
            <a:spAutoFit/>
          </a:bodyPr>
          <a:lstStyle/>
          <a:p>
            <a:pPr algn="just">
              <a:lnSpc>
                <a:spcPts val="6960"/>
              </a:lnSpc>
            </a:pPr>
            <a:r>
              <a:rPr lang="en-US" sz="5800">
                <a:solidFill>
                  <a:srgbClr val="231F20"/>
                </a:solidFill>
                <a:latin typeface="HK Grotesk Bold"/>
              </a:rPr>
              <a:t>A leading brand should promote the category, not the brand. </a:t>
            </a:r>
          </a:p>
          <a:p>
            <a:pPr algn="just">
              <a:lnSpc>
                <a:spcPts val="6960"/>
              </a:lnSpc>
            </a:pPr>
          </a:p>
          <a:p>
            <a:pPr algn="just">
              <a:lnSpc>
                <a:spcPts val="6960"/>
              </a:lnSpc>
            </a:pPr>
            <a:r>
              <a:rPr lang="en-US" sz="5800">
                <a:solidFill>
                  <a:srgbClr val="231F20"/>
                </a:solidFill>
                <a:latin typeface="HK Grotesk Bold"/>
              </a:rPr>
              <a:t>When you narrow the focus to such a degree that there is no longer any market for the brand, it creates potentially the best situation of all. </a:t>
            </a:r>
          </a:p>
        </p:txBody>
      </p:sp>
      <p:sp>
        <p:nvSpPr>
          <p:cNvPr name="Freeform 18" id="18"/>
          <p:cNvSpPr/>
          <p:nvPr/>
        </p:nvSpPr>
        <p:spPr>
          <a:xfrm flipH="false" flipV="false" rot="0">
            <a:off x="11967858" y="7866993"/>
            <a:ext cx="7634592" cy="3081599"/>
          </a:xfrm>
          <a:custGeom>
            <a:avLst/>
            <a:gdLst/>
            <a:ahLst/>
            <a:cxnLst/>
            <a:rect r="r" b="b" t="t" l="l"/>
            <a:pathLst>
              <a:path h="3081599" w="7634592">
                <a:moveTo>
                  <a:pt x="0" y="0"/>
                </a:moveTo>
                <a:lnTo>
                  <a:pt x="7634592" y="0"/>
                </a:lnTo>
                <a:lnTo>
                  <a:pt x="7634592" y="3081599"/>
                </a:lnTo>
                <a:lnTo>
                  <a:pt x="0" y="30815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5400000">
            <a:off x="-157095" y="-2432925"/>
            <a:ext cx="4580796" cy="4865851"/>
          </a:xfrm>
          <a:custGeom>
            <a:avLst/>
            <a:gdLst/>
            <a:ahLst/>
            <a:cxnLst/>
            <a:rect r="r" b="b" t="t" l="l"/>
            <a:pathLst>
              <a:path h="4865851" w="4580796">
                <a:moveTo>
                  <a:pt x="0" y="0"/>
                </a:moveTo>
                <a:lnTo>
                  <a:pt x="4580796" y="0"/>
                </a:lnTo>
                <a:lnTo>
                  <a:pt x="4580796" y="4865850"/>
                </a:lnTo>
                <a:lnTo>
                  <a:pt x="0" y="4865850"/>
                </a:lnTo>
                <a:lnTo>
                  <a:pt x="0" y="0"/>
                </a:lnTo>
                <a:close/>
              </a:path>
            </a:pathLst>
          </a:custGeom>
          <a:blipFill>
            <a:blip r:embed="rId5">
              <a:extLst>
                <a:ext uri="{96DAC541-7B7A-43D3-8B79-37D633B846F1}">
                  <asvg:svgBlip xmlns:asvg="http://schemas.microsoft.com/office/drawing/2016/SVG/main" r:embed="rId6"/>
                </a:ext>
              </a:extLst>
            </a:blip>
            <a:stretch>
              <a:fillRect l="-47612" t="0" r="0" b="-65434"/>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1B7B9"/>
        </a:solidFill>
      </p:bgPr>
    </p:bg>
    <p:spTree>
      <p:nvGrpSpPr>
        <p:cNvPr id="1" name=""/>
        <p:cNvGrpSpPr/>
        <p:nvPr/>
      </p:nvGrpSpPr>
      <p:grpSpPr>
        <a:xfrm>
          <a:off x="0" y="0"/>
          <a:ext cx="0" cy="0"/>
          <a:chOff x="0" y="0"/>
          <a:chExt cx="0" cy="0"/>
        </a:xfrm>
      </p:grpSpPr>
      <p:grpSp>
        <p:nvGrpSpPr>
          <p:cNvPr name="Group 2" id="2"/>
          <p:cNvGrpSpPr/>
          <p:nvPr/>
        </p:nvGrpSpPr>
        <p:grpSpPr>
          <a:xfrm rot="0">
            <a:off x="-285067" y="-579317"/>
            <a:ext cx="18858133" cy="11030178"/>
            <a:chOff x="0" y="0"/>
            <a:chExt cx="25144178" cy="14706903"/>
          </a:xfrm>
        </p:grpSpPr>
        <p:sp>
          <p:nvSpPr>
            <p:cNvPr name="AutoShape 3" id="3"/>
            <p:cNvSpPr/>
            <p:nvPr/>
          </p:nvSpPr>
          <p:spPr>
            <a:xfrm rot="0">
              <a:off x="3420727" y="0"/>
              <a:ext cx="32032" cy="14706903"/>
            </a:xfrm>
            <a:prstGeom prst="rect">
              <a:avLst/>
            </a:prstGeom>
            <a:solidFill>
              <a:srgbClr val="231F20">
                <a:alpha val="9804"/>
              </a:srgbClr>
            </a:solidFill>
          </p:spPr>
        </p:sp>
        <p:sp>
          <p:nvSpPr>
            <p:cNvPr name="AutoShape 4" id="4"/>
            <p:cNvSpPr/>
            <p:nvPr/>
          </p:nvSpPr>
          <p:spPr>
            <a:xfrm rot="0">
              <a:off x="6483223" y="0"/>
              <a:ext cx="32032" cy="14706903"/>
            </a:xfrm>
            <a:prstGeom prst="rect">
              <a:avLst/>
            </a:prstGeom>
            <a:solidFill>
              <a:srgbClr val="231F20">
                <a:alpha val="9804"/>
              </a:srgbClr>
            </a:solidFill>
          </p:spPr>
        </p:sp>
        <p:sp>
          <p:nvSpPr>
            <p:cNvPr name="AutoShape 5" id="5"/>
            <p:cNvSpPr/>
            <p:nvPr/>
          </p:nvSpPr>
          <p:spPr>
            <a:xfrm rot="0">
              <a:off x="9545719" y="0"/>
              <a:ext cx="32032" cy="14706903"/>
            </a:xfrm>
            <a:prstGeom prst="rect">
              <a:avLst/>
            </a:prstGeom>
            <a:solidFill>
              <a:srgbClr val="231F20">
                <a:alpha val="9804"/>
              </a:srgbClr>
            </a:solidFill>
          </p:spPr>
        </p:sp>
        <p:sp>
          <p:nvSpPr>
            <p:cNvPr name="AutoShape 6" id="6"/>
            <p:cNvSpPr/>
            <p:nvPr/>
          </p:nvSpPr>
          <p:spPr>
            <a:xfrm rot="0">
              <a:off x="12608215" y="0"/>
              <a:ext cx="32032" cy="14706903"/>
            </a:xfrm>
            <a:prstGeom prst="rect">
              <a:avLst/>
            </a:prstGeom>
            <a:solidFill>
              <a:srgbClr val="231F20">
                <a:alpha val="9804"/>
              </a:srgbClr>
            </a:solidFill>
          </p:spPr>
        </p:sp>
        <p:sp>
          <p:nvSpPr>
            <p:cNvPr name="AutoShape 7" id="7"/>
            <p:cNvSpPr/>
            <p:nvPr/>
          </p:nvSpPr>
          <p:spPr>
            <a:xfrm rot="0">
              <a:off x="15670711" y="0"/>
              <a:ext cx="32032" cy="14706903"/>
            </a:xfrm>
            <a:prstGeom prst="rect">
              <a:avLst/>
            </a:prstGeom>
            <a:solidFill>
              <a:srgbClr val="231F20">
                <a:alpha val="9804"/>
              </a:srgbClr>
            </a:solidFill>
          </p:spPr>
        </p:sp>
        <p:sp>
          <p:nvSpPr>
            <p:cNvPr name="AutoShape 8" id="8"/>
            <p:cNvSpPr/>
            <p:nvPr/>
          </p:nvSpPr>
          <p:spPr>
            <a:xfrm rot="0">
              <a:off x="18733207" y="0"/>
              <a:ext cx="32032" cy="14706903"/>
            </a:xfrm>
            <a:prstGeom prst="rect">
              <a:avLst/>
            </a:prstGeom>
            <a:solidFill>
              <a:srgbClr val="231F20">
                <a:alpha val="9804"/>
              </a:srgbClr>
            </a:solidFill>
          </p:spPr>
        </p:sp>
        <p:sp>
          <p:nvSpPr>
            <p:cNvPr name="AutoShape 9" id="9"/>
            <p:cNvSpPr/>
            <p:nvPr/>
          </p:nvSpPr>
          <p:spPr>
            <a:xfrm rot="0">
              <a:off x="21795704" y="0"/>
              <a:ext cx="32032" cy="14706903"/>
            </a:xfrm>
            <a:prstGeom prst="rect">
              <a:avLst/>
            </a:prstGeom>
            <a:solidFill>
              <a:srgbClr val="231F20">
                <a:alpha val="9804"/>
              </a:srgbClr>
            </a:solidFill>
          </p:spPr>
        </p:sp>
        <p:sp>
          <p:nvSpPr>
            <p:cNvPr name="AutoShape 10" id="10"/>
            <p:cNvSpPr/>
            <p:nvPr/>
          </p:nvSpPr>
          <p:spPr>
            <a:xfrm rot="-5400000">
              <a:off x="12556073" y="-9626701"/>
              <a:ext cx="32032" cy="25144178"/>
            </a:xfrm>
            <a:prstGeom prst="rect">
              <a:avLst/>
            </a:prstGeom>
            <a:solidFill>
              <a:srgbClr val="231F20">
                <a:alpha val="9804"/>
              </a:srgbClr>
            </a:solidFill>
          </p:spPr>
        </p:sp>
        <p:sp>
          <p:nvSpPr>
            <p:cNvPr name="AutoShape 11" id="11"/>
            <p:cNvSpPr/>
            <p:nvPr/>
          </p:nvSpPr>
          <p:spPr>
            <a:xfrm rot="-5400000">
              <a:off x="12556073" y="-6536199"/>
              <a:ext cx="32032" cy="25144178"/>
            </a:xfrm>
            <a:prstGeom prst="rect">
              <a:avLst/>
            </a:prstGeom>
            <a:solidFill>
              <a:srgbClr val="231F20">
                <a:alpha val="9804"/>
              </a:srgbClr>
            </a:solidFill>
          </p:spPr>
        </p:sp>
        <p:sp>
          <p:nvSpPr>
            <p:cNvPr name="AutoShape 12" id="12"/>
            <p:cNvSpPr/>
            <p:nvPr/>
          </p:nvSpPr>
          <p:spPr>
            <a:xfrm rot="-5400000">
              <a:off x="12556073" y="-3445697"/>
              <a:ext cx="32032" cy="25144178"/>
            </a:xfrm>
            <a:prstGeom prst="rect">
              <a:avLst/>
            </a:prstGeom>
            <a:solidFill>
              <a:srgbClr val="231F20">
                <a:alpha val="9804"/>
              </a:srgbClr>
            </a:solidFill>
          </p:spPr>
        </p:sp>
        <p:sp>
          <p:nvSpPr>
            <p:cNvPr name="AutoShape 13" id="13"/>
            <p:cNvSpPr/>
            <p:nvPr/>
          </p:nvSpPr>
          <p:spPr>
            <a:xfrm rot="-5400000">
              <a:off x="12556073" y="-355195"/>
              <a:ext cx="32032" cy="25144178"/>
            </a:xfrm>
            <a:prstGeom prst="rect">
              <a:avLst/>
            </a:prstGeom>
            <a:solidFill>
              <a:srgbClr val="231F20">
                <a:alpha val="9804"/>
              </a:srgbClr>
            </a:solidFill>
          </p:spPr>
        </p:sp>
      </p:grpSp>
      <p:sp>
        <p:nvSpPr>
          <p:cNvPr name="TextBox 14" id="14"/>
          <p:cNvSpPr txBox="true"/>
          <p:nvPr/>
        </p:nvSpPr>
        <p:spPr>
          <a:xfrm rot="0">
            <a:off x="0" y="1028700"/>
            <a:ext cx="18288000" cy="9544050"/>
          </a:xfrm>
          <a:prstGeom prst="rect">
            <a:avLst/>
          </a:prstGeom>
        </p:spPr>
        <p:txBody>
          <a:bodyPr anchor="t" rtlCol="false" tIns="0" lIns="0" bIns="0" rIns="0">
            <a:spAutoFit/>
          </a:bodyPr>
          <a:lstStyle/>
          <a:p>
            <a:pPr algn="ctr">
              <a:lnSpc>
                <a:spcPts val="6840"/>
              </a:lnSpc>
              <a:spcBef>
                <a:spcPct val="0"/>
              </a:spcBef>
            </a:pPr>
            <a:r>
              <a:rPr lang="en-US" sz="5700">
                <a:solidFill>
                  <a:srgbClr val="000000"/>
                </a:solidFill>
                <a:latin typeface="HK Grotesk Bold"/>
              </a:rPr>
              <a:t>What was the market for expensive cars before Mercedes-Benz?</a:t>
            </a:r>
          </a:p>
          <a:p>
            <a:pPr algn="ctr">
              <a:lnSpc>
                <a:spcPts val="6840"/>
              </a:lnSpc>
              <a:spcBef>
                <a:spcPct val="0"/>
              </a:spcBef>
            </a:pPr>
            <a:r>
              <a:rPr lang="en-US" sz="5700">
                <a:solidFill>
                  <a:srgbClr val="000000"/>
                </a:solidFill>
                <a:latin typeface="HK Grotesk Bold"/>
              </a:rPr>
              <a:t>Almost nothing.</a:t>
            </a:r>
          </a:p>
          <a:p>
            <a:pPr algn="ctr">
              <a:lnSpc>
                <a:spcPts val="6840"/>
              </a:lnSpc>
              <a:spcBef>
                <a:spcPct val="0"/>
              </a:spcBef>
            </a:pPr>
            <a:r>
              <a:rPr lang="en-US" sz="5700">
                <a:solidFill>
                  <a:srgbClr val="000000"/>
                </a:solidFill>
                <a:latin typeface="HK Grotesk Bold"/>
              </a:rPr>
              <a:t>What was the market for electric cars before Tesla? Almost nothing.</a:t>
            </a:r>
          </a:p>
          <a:p>
            <a:pPr algn="ctr">
              <a:lnSpc>
                <a:spcPts val="6840"/>
              </a:lnSpc>
              <a:spcBef>
                <a:spcPct val="0"/>
              </a:spcBef>
            </a:pPr>
            <a:r>
              <a:rPr lang="en-US" sz="5700">
                <a:solidFill>
                  <a:srgbClr val="000000"/>
                </a:solidFill>
                <a:latin typeface="HK Grotesk Bold"/>
              </a:rPr>
              <a:t>What was the market for search engines before Google?</a:t>
            </a:r>
          </a:p>
          <a:p>
            <a:pPr algn="ctr">
              <a:lnSpc>
                <a:spcPts val="6840"/>
              </a:lnSpc>
              <a:spcBef>
                <a:spcPct val="0"/>
              </a:spcBef>
            </a:pPr>
            <a:r>
              <a:rPr lang="en-US" sz="5700">
                <a:solidFill>
                  <a:srgbClr val="000000"/>
                </a:solidFill>
                <a:latin typeface="HK Grotesk Bold"/>
              </a:rPr>
              <a:t>Almost nothing.</a:t>
            </a:r>
          </a:p>
          <a:p>
            <a:pPr algn="ctr">
              <a:lnSpc>
                <a:spcPts val="6840"/>
              </a:lnSpc>
              <a:spcBef>
                <a:spcPct val="0"/>
              </a:spcBef>
            </a:pPr>
            <a:r>
              <a:rPr lang="en-US" sz="5700">
                <a:solidFill>
                  <a:srgbClr val="000000"/>
                </a:solidFill>
                <a:latin typeface="HK Grotesk Bold"/>
              </a:rPr>
              <a:t>What was the market for chaat masala before Shaan Chaat Masala?</a:t>
            </a:r>
          </a:p>
          <a:p>
            <a:pPr algn="ctr">
              <a:lnSpc>
                <a:spcPts val="6840"/>
              </a:lnSpc>
              <a:spcBef>
                <a:spcPct val="0"/>
              </a:spcBef>
            </a:pPr>
            <a:r>
              <a:rPr lang="en-US" sz="5700">
                <a:solidFill>
                  <a:srgbClr val="000000"/>
                </a:solidFill>
                <a:latin typeface="HK Grotesk Bold"/>
              </a:rPr>
              <a:t> Almost nothing.</a:t>
            </a:r>
          </a:p>
          <a:p>
            <a:pPr algn="ctr">
              <a:lnSpc>
                <a:spcPts val="696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EAEB"/>
        </a:solidFill>
      </p:bgPr>
    </p:bg>
    <p:spTree>
      <p:nvGrpSpPr>
        <p:cNvPr id="1" name=""/>
        <p:cNvGrpSpPr/>
        <p:nvPr/>
      </p:nvGrpSpPr>
      <p:grpSpPr>
        <a:xfrm>
          <a:off x="0" y="0"/>
          <a:ext cx="0" cy="0"/>
          <a:chOff x="0" y="0"/>
          <a:chExt cx="0" cy="0"/>
        </a:xfrm>
      </p:grpSpPr>
      <p:sp>
        <p:nvSpPr>
          <p:cNvPr name="Freeform 2" id="2"/>
          <p:cNvSpPr/>
          <p:nvPr/>
        </p:nvSpPr>
        <p:spPr>
          <a:xfrm flipH="false" flipV="false" rot="0">
            <a:off x="2444461" y="1687885"/>
            <a:ext cx="13399078" cy="7949862"/>
          </a:xfrm>
          <a:custGeom>
            <a:avLst/>
            <a:gdLst/>
            <a:ahLst/>
            <a:cxnLst/>
            <a:rect r="r" b="b" t="t" l="l"/>
            <a:pathLst>
              <a:path h="7949862" w="13399078">
                <a:moveTo>
                  <a:pt x="0" y="0"/>
                </a:moveTo>
                <a:lnTo>
                  <a:pt x="13399078" y="0"/>
                </a:lnTo>
                <a:lnTo>
                  <a:pt x="13399078" y="7949862"/>
                </a:lnTo>
                <a:lnTo>
                  <a:pt x="0" y="7949862"/>
                </a:lnTo>
                <a:lnTo>
                  <a:pt x="0" y="0"/>
                </a:lnTo>
                <a:close/>
              </a:path>
            </a:pathLst>
          </a:custGeom>
          <a:blipFill>
            <a:blip r:embed="rId2"/>
            <a:stretch>
              <a:fillRect l="-1823" t="0" r="-3987" b="0"/>
            </a:stretch>
          </a:blipFill>
        </p:spPr>
      </p:sp>
      <p:sp>
        <p:nvSpPr>
          <p:cNvPr name="TextBox 3" id="3"/>
          <p:cNvSpPr txBox="true"/>
          <p:nvPr/>
        </p:nvSpPr>
        <p:spPr>
          <a:xfrm rot="0">
            <a:off x="4208467" y="524203"/>
            <a:ext cx="9871066" cy="904219"/>
          </a:xfrm>
          <a:prstGeom prst="rect">
            <a:avLst/>
          </a:prstGeom>
        </p:spPr>
        <p:txBody>
          <a:bodyPr anchor="t" rtlCol="false" tIns="0" lIns="0" bIns="0" rIns="0">
            <a:spAutoFit/>
          </a:bodyPr>
          <a:lstStyle/>
          <a:p>
            <a:pPr algn="ctr">
              <a:lnSpc>
                <a:spcPts val="7407"/>
              </a:lnSpc>
            </a:pPr>
            <a:r>
              <a:rPr lang="en-US" sz="5291">
                <a:solidFill>
                  <a:srgbClr val="000000"/>
                </a:solidFill>
                <a:latin typeface="Canva Sans"/>
              </a:rPr>
              <a:t>History of Shaan Chaat Masala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AEB"/>
        </a:solidFill>
      </p:bgPr>
    </p:bg>
    <p:spTree>
      <p:nvGrpSpPr>
        <p:cNvPr id="1" name=""/>
        <p:cNvGrpSpPr/>
        <p:nvPr/>
      </p:nvGrpSpPr>
      <p:grpSpPr>
        <a:xfrm>
          <a:off x="0" y="0"/>
          <a:ext cx="0" cy="0"/>
          <a:chOff x="0" y="0"/>
          <a:chExt cx="0" cy="0"/>
        </a:xfrm>
      </p:grpSpPr>
      <p:sp>
        <p:nvSpPr>
          <p:cNvPr name="Freeform 2" id="2"/>
          <p:cNvSpPr/>
          <p:nvPr/>
        </p:nvSpPr>
        <p:spPr>
          <a:xfrm flipH="false" flipV="false" rot="0">
            <a:off x="7103153" y="2531155"/>
            <a:ext cx="5382259" cy="5589269"/>
          </a:xfrm>
          <a:custGeom>
            <a:avLst/>
            <a:gdLst/>
            <a:ahLst/>
            <a:cxnLst/>
            <a:rect r="r" b="b" t="t" l="l"/>
            <a:pathLst>
              <a:path h="5589269" w="5382259">
                <a:moveTo>
                  <a:pt x="0" y="0"/>
                </a:moveTo>
                <a:lnTo>
                  <a:pt x="5382259" y="0"/>
                </a:lnTo>
                <a:lnTo>
                  <a:pt x="5382259" y="5589269"/>
                </a:lnTo>
                <a:lnTo>
                  <a:pt x="0" y="5589269"/>
                </a:lnTo>
                <a:lnTo>
                  <a:pt x="0" y="0"/>
                </a:lnTo>
                <a:close/>
              </a:path>
            </a:pathLst>
          </a:custGeom>
          <a:blipFill>
            <a:blip r:embed="rId2"/>
            <a:stretch>
              <a:fillRect l="0" t="0" r="0" b="0"/>
            </a:stretch>
          </a:blipFill>
        </p:spPr>
      </p:sp>
      <p:sp>
        <p:nvSpPr>
          <p:cNvPr name="TextBox 3" id="3"/>
          <p:cNvSpPr txBox="true"/>
          <p:nvPr/>
        </p:nvSpPr>
        <p:spPr>
          <a:xfrm rot="0">
            <a:off x="1412934" y="4095905"/>
            <a:ext cx="4554255" cy="2057400"/>
          </a:xfrm>
          <a:prstGeom prst="rect">
            <a:avLst/>
          </a:prstGeom>
        </p:spPr>
        <p:txBody>
          <a:bodyPr anchor="t" rtlCol="false" tIns="0" lIns="0" bIns="0" rIns="0">
            <a:spAutoFit/>
          </a:bodyPr>
          <a:lstStyle/>
          <a:p>
            <a:pPr algn="ctr">
              <a:lnSpc>
                <a:spcPts val="16800"/>
              </a:lnSpc>
            </a:pPr>
            <a:r>
              <a:rPr lang="en-US" sz="12000">
                <a:solidFill>
                  <a:srgbClr val="000000"/>
                </a:solidFill>
                <a:latin typeface="Canva Sans"/>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EAEB"/>
        </a:solidFill>
      </p:bgPr>
    </p:bg>
    <p:spTree>
      <p:nvGrpSpPr>
        <p:cNvPr id="1" name=""/>
        <p:cNvGrpSpPr/>
        <p:nvPr/>
      </p:nvGrpSpPr>
      <p:grpSpPr>
        <a:xfrm>
          <a:off x="0" y="0"/>
          <a:ext cx="0" cy="0"/>
          <a:chOff x="0" y="0"/>
          <a:chExt cx="0" cy="0"/>
        </a:xfrm>
      </p:grpSpPr>
      <p:sp>
        <p:nvSpPr>
          <p:cNvPr name="Freeform 2" id="2"/>
          <p:cNvSpPr/>
          <p:nvPr/>
        </p:nvSpPr>
        <p:spPr>
          <a:xfrm flipH="false" flipV="false" rot="0">
            <a:off x="-1008640" y="-2827696"/>
            <a:ext cx="6525076" cy="7339043"/>
          </a:xfrm>
          <a:custGeom>
            <a:avLst/>
            <a:gdLst/>
            <a:ahLst/>
            <a:cxnLst/>
            <a:rect r="r" b="b" t="t" l="l"/>
            <a:pathLst>
              <a:path h="7339043" w="6525076">
                <a:moveTo>
                  <a:pt x="0" y="0"/>
                </a:moveTo>
                <a:lnTo>
                  <a:pt x="6525076" y="0"/>
                </a:lnTo>
                <a:lnTo>
                  <a:pt x="6525076" y="7339043"/>
                </a:lnTo>
                <a:lnTo>
                  <a:pt x="0" y="73390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3112021">
            <a:off x="13585371" y="4178314"/>
            <a:ext cx="9939987" cy="5945920"/>
          </a:xfrm>
          <a:custGeom>
            <a:avLst/>
            <a:gdLst/>
            <a:ahLst/>
            <a:cxnLst/>
            <a:rect r="r" b="b" t="t" l="l"/>
            <a:pathLst>
              <a:path h="5945920" w="9939987">
                <a:moveTo>
                  <a:pt x="0" y="0"/>
                </a:moveTo>
                <a:lnTo>
                  <a:pt x="9939987" y="0"/>
                </a:lnTo>
                <a:lnTo>
                  <a:pt x="9939987" y="5945919"/>
                </a:lnTo>
                <a:lnTo>
                  <a:pt x="0" y="59459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448140" y="2276475"/>
            <a:ext cx="9391721" cy="5734050"/>
          </a:xfrm>
          <a:prstGeom prst="rect">
            <a:avLst/>
          </a:prstGeom>
        </p:spPr>
        <p:txBody>
          <a:bodyPr anchor="t" rtlCol="false" tIns="0" lIns="0" bIns="0" rIns="0">
            <a:spAutoFit/>
          </a:bodyPr>
          <a:lstStyle/>
          <a:p>
            <a:pPr algn="ctr">
              <a:lnSpc>
                <a:spcPts val="6479"/>
              </a:lnSpc>
            </a:pPr>
            <a:r>
              <a:rPr lang="en-US" sz="5399">
                <a:solidFill>
                  <a:srgbClr val="231F20"/>
                </a:solidFill>
                <a:latin typeface="HK Grotesk Bold"/>
              </a:rPr>
              <a:t>The most efficient, most productive, most useful aspect of branding is creating a new category. In other words, narrowing the focus to nothing and starting something totally new.</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022807">
            <a:off x="1397792" y="-4309814"/>
            <a:ext cx="4815054" cy="8380633"/>
          </a:xfrm>
          <a:custGeom>
            <a:avLst/>
            <a:gdLst/>
            <a:ahLst/>
            <a:cxnLst/>
            <a:rect r="r" b="b" t="t" l="l"/>
            <a:pathLst>
              <a:path h="8380633" w="4815054">
                <a:moveTo>
                  <a:pt x="0" y="0"/>
                </a:moveTo>
                <a:lnTo>
                  <a:pt x="4815054" y="0"/>
                </a:lnTo>
                <a:lnTo>
                  <a:pt x="4815054" y="8380633"/>
                </a:lnTo>
                <a:lnTo>
                  <a:pt x="0" y="83806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322326">
            <a:off x="-2375258" y="-2912979"/>
            <a:ext cx="7530349" cy="5901056"/>
          </a:xfrm>
          <a:custGeom>
            <a:avLst/>
            <a:gdLst/>
            <a:ahLst/>
            <a:cxnLst/>
            <a:rect r="r" b="b" t="t" l="l"/>
            <a:pathLst>
              <a:path h="5901056" w="7530349">
                <a:moveTo>
                  <a:pt x="0" y="0"/>
                </a:moveTo>
                <a:lnTo>
                  <a:pt x="7530350" y="0"/>
                </a:lnTo>
                <a:lnTo>
                  <a:pt x="7530350" y="5901055"/>
                </a:lnTo>
                <a:lnTo>
                  <a:pt x="0" y="5901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322326">
            <a:off x="528757" y="7316934"/>
            <a:ext cx="6938664" cy="5437389"/>
          </a:xfrm>
          <a:custGeom>
            <a:avLst/>
            <a:gdLst/>
            <a:ahLst/>
            <a:cxnLst/>
            <a:rect r="r" b="b" t="t" l="l"/>
            <a:pathLst>
              <a:path h="5437389" w="6938664">
                <a:moveTo>
                  <a:pt x="0" y="0"/>
                </a:moveTo>
                <a:lnTo>
                  <a:pt x="6938664" y="0"/>
                </a:lnTo>
                <a:lnTo>
                  <a:pt x="6938664" y="5437390"/>
                </a:lnTo>
                <a:lnTo>
                  <a:pt x="0" y="54373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022807">
            <a:off x="-1217960" y="6325437"/>
            <a:ext cx="4607244" cy="8018937"/>
          </a:xfrm>
          <a:custGeom>
            <a:avLst/>
            <a:gdLst/>
            <a:ahLst/>
            <a:cxnLst/>
            <a:rect r="r" b="b" t="t" l="l"/>
            <a:pathLst>
              <a:path h="8018937" w="4607244">
                <a:moveTo>
                  <a:pt x="0" y="0"/>
                </a:moveTo>
                <a:lnTo>
                  <a:pt x="4607243" y="0"/>
                </a:lnTo>
                <a:lnTo>
                  <a:pt x="4607243" y="8018937"/>
                </a:lnTo>
                <a:lnTo>
                  <a:pt x="0" y="80189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403229" y="2299335"/>
            <a:ext cx="16103894" cy="6958965"/>
          </a:xfrm>
          <a:prstGeom prst="rect">
            <a:avLst/>
          </a:prstGeom>
        </p:spPr>
        <p:txBody>
          <a:bodyPr anchor="t" rtlCol="false" tIns="0" lIns="0" bIns="0" rIns="0">
            <a:spAutoFit/>
          </a:bodyPr>
          <a:lstStyle/>
          <a:p>
            <a:pPr algn="ctr">
              <a:lnSpc>
                <a:spcPts val="6020"/>
              </a:lnSpc>
            </a:pPr>
            <a:r>
              <a:rPr lang="en-US" sz="4300">
                <a:solidFill>
                  <a:srgbClr val="000000"/>
                </a:solidFill>
                <a:latin typeface="HK Grotesk Light"/>
              </a:rPr>
              <a:t>To build a brand in a nonexisting category, to build something out of</a:t>
            </a:r>
          </a:p>
          <a:p>
            <a:pPr algn="ctr">
              <a:lnSpc>
                <a:spcPts val="6020"/>
              </a:lnSpc>
            </a:pPr>
            <a:r>
              <a:rPr lang="en-US" sz="4300">
                <a:solidFill>
                  <a:srgbClr val="000000"/>
                </a:solidFill>
                <a:latin typeface="HK Grotesk Light"/>
              </a:rPr>
              <a:t>nothing, you have to do two things at once:</a:t>
            </a:r>
          </a:p>
          <a:p>
            <a:pPr algn="ctr">
              <a:lnSpc>
                <a:spcPts val="6020"/>
              </a:lnSpc>
            </a:pPr>
            <a:r>
              <a:rPr lang="en-US" sz="4300">
                <a:solidFill>
                  <a:srgbClr val="000000"/>
                </a:solidFill>
                <a:latin typeface="HK Grotesk Light"/>
              </a:rPr>
              <a:t>You have to launch the brand in such a way as to create the perception</a:t>
            </a:r>
          </a:p>
          <a:p>
            <a:pPr algn="ctr">
              <a:lnSpc>
                <a:spcPts val="6020"/>
              </a:lnSpc>
            </a:pPr>
            <a:r>
              <a:rPr lang="en-US" sz="4300">
                <a:solidFill>
                  <a:srgbClr val="000000"/>
                </a:solidFill>
                <a:latin typeface="HK Grotesk Light"/>
              </a:rPr>
              <a:t>that that brand was the first, the leader, the pioneer, or the original.</a:t>
            </a:r>
          </a:p>
          <a:p>
            <a:pPr algn="ctr">
              <a:lnSpc>
                <a:spcPts val="6020"/>
              </a:lnSpc>
            </a:pPr>
            <a:r>
              <a:rPr lang="en-US" sz="4300">
                <a:solidFill>
                  <a:srgbClr val="000000"/>
                </a:solidFill>
                <a:latin typeface="HK Grotesk Light"/>
              </a:rPr>
              <a:t>Invariably, you should use one of these words to describe your brand.</a:t>
            </a:r>
          </a:p>
          <a:p>
            <a:pPr algn="ctr">
              <a:lnSpc>
                <a:spcPts val="6020"/>
              </a:lnSpc>
            </a:pPr>
            <a:r>
              <a:rPr lang="en-US" sz="4300">
                <a:solidFill>
                  <a:srgbClr val="000000"/>
                </a:solidFill>
                <a:latin typeface="HK Grotesk Light"/>
              </a:rPr>
              <a:t>You have to promote the new category.</a:t>
            </a:r>
          </a:p>
          <a:p>
            <a:pPr algn="ctr">
              <a:lnSpc>
                <a:spcPts val="7000"/>
              </a:lnSpc>
            </a:pP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019802" y="1076325"/>
            <a:ext cx="12239498" cy="8181975"/>
          </a:xfrm>
          <a:prstGeom prst="rect">
            <a:avLst/>
          </a:prstGeom>
        </p:spPr>
        <p:txBody>
          <a:bodyPr anchor="t" rtlCol="false" tIns="0" lIns="0" bIns="0" rIns="0">
            <a:spAutoFit/>
          </a:bodyPr>
          <a:lstStyle/>
          <a:p>
            <a:pPr>
              <a:lnSpc>
                <a:spcPts val="5902"/>
              </a:lnSpc>
            </a:pPr>
            <a:r>
              <a:rPr lang="en-US" sz="4918">
                <a:solidFill>
                  <a:srgbClr val="231F20"/>
                </a:solidFill>
                <a:latin typeface="HK Grotesk Bold"/>
              </a:rPr>
              <a:t>One example of a brand that has been criticized for primarily focusing on self-promotion and neglecting the broader category is Juicero.</a:t>
            </a:r>
          </a:p>
          <a:p>
            <a:pPr>
              <a:lnSpc>
                <a:spcPts val="5902"/>
              </a:lnSpc>
            </a:pPr>
            <a:r>
              <a:rPr lang="en-US" sz="4918">
                <a:solidFill>
                  <a:srgbClr val="231F20"/>
                </a:solidFill>
                <a:latin typeface="HK Grotesk"/>
              </a:rPr>
              <a:t>Juicero, a now-defunct company, gained attention for its high-tech juicing machine but faced criticism for prioritizing marketing and sleek design over addressing the practicality and necessity of its product within the broader context of the market.</a:t>
            </a:r>
          </a:p>
          <a:p>
            <a:pPr>
              <a:lnSpc>
                <a:spcPts val="5902"/>
              </a:lnSpc>
            </a:pPr>
          </a:p>
        </p:txBody>
      </p:sp>
      <p:grpSp>
        <p:nvGrpSpPr>
          <p:cNvPr name="Group 3" id="3"/>
          <p:cNvGrpSpPr/>
          <p:nvPr/>
        </p:nvGrpSpPr>
        <p:grpSpPr>
          <a:xfrm rot="0">
            <a:off x="-14248717" y="-579317"/>
            <a:ext cx="18858133" cy="11030178"/>
            <a:chOff x="0" y="0"/>
            <a:chExt cx="25144178" cy="14706903"/>
          </a:xfrm>
        </p:grpSpPr>
        <p:sp>
          <p:nvSpPr>
            <p:cNvPr name="AutoShape 4" id="4"/>
            <p:cNvSpPr/>
            <p:nvPr/>
          </p:nvSpPr>
          <p:spPr>
            <a:xfrm rot="0">
              <a:off x="21795704" y="0"/>
              <a:ext cx="32032" cy="14706903"/>
            </a:xfrm>
            <a:prstGeom prst="rect">
              <a:avLst/>
            </a:prstGeom>
            <a:solidFill>
              <a:srgbClr val="231F20">
                <a:alpha val="9804"/>
              </a:srgbClr>
            </a:solidFill>
          </p:spPr>
        </p:sp>
        <p:sp>
          <p:nvSpPr>
            <p:cNvPr name="AutoShape 5" id="5"/>
            <p:cNvSpPr/>
            <p:nvPr/>
          </p:nvSpPr>
          <p:spPr>
            <a:xfrm rot="0">
              <a:off x="25112145" y="0"/>
              <a:ext cx="32032" cy="14706903"/>
            </a:xfrm>
            <a:prstGeom prst="rect">
              <a:avLst/>
            </a:prstGeom>
            <a:solidFill>
              <a:srgbClr val="231F20">
                <a:alpha val="9804"/>
              </a:srgbClr>
            </a:solidFill>
          </p:spPr>
        </p:sp>
        <p:sp>
          <p:nvSpPr>
            <p:cNvPr name="AutoShape 6" id="6"/>
            <p:cNvSpPr/>
            <p:nvPr/>
          </p:nvSpPr>
          <p:spPr>
            <a:xfrm rot="-5400000">
              <a:off x="12556073" y="-9626701"/>
              <a:ext cx="32032" cy="25144178"/>
            </a:xfrm>
            <a:prstGeom prst="rect">
              <a:avLst/>
            </a:prstGeom>
            <a:solidFill>
              <a:srgbClr val="231F20">
                <a:alpha val="9804"/>
              </a:srgbClr>
            </a:solidFill>
          </p:spPr>
        </p:sp>
        <p:sp>
          <p:nvSpPr>
            <p:cNvPr name="AutoShape 7" id="7"/>
            <p:cNvSpPr/>
            <p:nvPr/>
          </p:nvSpPr>
          <p:spPr>
            <a:xfrm rot="-5400000">
              <a:off x="12556073" y="-6536199"/>
              <a:ext cx="32032" cy="25144178"/>
            </a:xfrm>
            <a:prstGeom prst="rect">
              <a:avLst/>
            </a:prstGeom>
            <a:solidFill>
              <a:srgbClr val="231F20">
                <a:alpha val="9804"/>
              </a:srgbClr>
            </a:solidFill>
          </p:spPr>
        </p:sp>
        <p:sp>
          <p:nvSpPr>
            <p:cNvPr name="AutoShape 8" id="8"/>
            <p:cNvSpPr/>
            <p:nvPr/>
          </p:nvSpPr>
          <p:spPr>
            <a:xfrm rot="-5400000">
              <a:off x="12556073" y="-3445697"/>
              <a:ext cx="32032" cy="25144178"/>
            </a:xfrm>
            <a:prstGeom prst="rect">
              <a:avLst/>
            </a:prstGeom>
            <a:solidFill>
              <a:srgbClr val="231F20">
                <a:alpha val="9804"/>
              </a:srgbClr>
            </a:solidFill>
          </p:spPr>
        </p:sp>
        <p:sp>
          <p:nvSpPr>
            <p:cNvPr name="AutoShape 9" id="9"/>
            <p:cNvSpPr/>
            <p:nvPr/>
          </p:nvSpPr>
          <p:spPr>
            <a:xfrm rot="-5400000">
              <a:off x="12556073" y="-355195"/>
              <a:ext cx="32032" cy="25144178"/>
            </a:xfrm>
            <a:prstGeom prst="rect">
              <a:avLst/>
            </a:prstGeom>
            <a:solidFill>
              <a:srgbClr val="231F20">
                <a:alpha val="9804"/>
              </a:srgbClr>
            </a:solid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022807">
            <a:off x="1522665" y="-4449199"/>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22326">
            <a:off x="-2440632" y="-2785029"/>
            <a:ext cx="6938664" cy="5437389"/>
          </a:xfrm>
          <a:custGeom>
            <a:avLst/>
            <a:gdLst/>
            <a:ahLst/>
            <a:cxnLst/>
            <a:rect r="r" b="b" t="t" l="l"/>
            <a:pathLst>
              <a:path h="5437389" w="6938664">
                <a:moveTo>
                  <a:pt x="0" y="0"/>
                </a:moveTo>
                <a:lnTo>
                  <a:pt x="6938664" y="0"/>
                </a:lnTo>
                <a:lnTo>
                  <a:pt x="6938664" y="5437389"/>
                </a:lnTo>
                <a:lnTo>
                  <a:pt x="0" y="5437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95400" y="3745992"/>
            <a:ext cx="6938664" cy="2924175"/>
          </a:xfrm>
          <a:prstGeom prst="rect">
            <a:avLst/>
          </a:prstGeom>
        </p:spPr>
        <p:txBody>
          <a:bodyPr anchor="t" rtlCol="false" tIns="0" lIns="0" bIns="0" rIns="0">
            <a:spAutoFit/>
          </a:bodyPr>
          <a:lstStyle/>
          <a:p>
            <a:pPr>
              <a:lnSpc>
                <a:spcPts val="11519"/>
              </a:lnSpc>
            </a:pPr>
            <a:r>
              <a:rPr lang="en-US" sz="9600">
                <a:solidFill>
                  <a:srgbClr val="231F20"/>
                </a:solidFill>
                <a:latin typeface="HK Grotesk Bold"/>
              </a:rPr>
              <a:t>Competition Arrives!</a:t>
            </a:r>
          </a:p>
        </p:txBody>
      </p:sp>
      <p:sp>
        <p:nvSpPr>
          <p:cNvPr name="TextBox 5" id="5"/>
          <p:cNvSpPr txBox="true"/>
          <p:nvPr/>
        </p:nvSpPr>
        <p:spPr>
          <a:xfrm rot="0">
            <a:off x="9144000" y="645795"/>
            <a:ext cx="8442024" cy="8919210"/>
          </a:xfrm>
          <a:prstGeom prst="rect">
            <a:avLst/>
          </a:prstGeom>
        </p:spPr>
        <p:txBody>
          <a:bodyPr anchor="t" rtlCol="false" tIns="0" lIns="0" bIns="0" rIns="0">
            <a:spAutoFit/>
          </a:bodyPr>
          <a:lstStyle/>
          <a:p>
            <a:pPr>
              <a:lnSpc>
                <a:spcPts val="5040"/>
              </a:lnSpc>
            </a:pPr>
            <a:r>
              <a:rPr lang="en-US" sz="3600">
                <a:solidFill>
                  <a:srgbClr val="231F20"/>
                </a:solidFill>
                <a:latin typeface="HK Grotesk Light"/>
              </a:rPr>
              <a:t>As your new category grows, inevitably competition will come.</a:t>
            </a:r>
          </a:p>
          <a:p>
            <a:pPr>
              <a:lnSpc>
                <a:spcPts val="5040"/>
              </a:lnSpc>
            </a:pPr>
          </a:p>
          <a:p>
            <a:pPr>
              <a:lnSpc>
                <a:spcPts val="5040"/>
              </a:lnSpc>
            </a:pPr>
            <a:r>
              <a:rPr lang="en-US" sz="3600">
                <a:solidFill>
                  <a:srgbClr val="231F20"/>
                </a:solidFill>
                <a:latin typeface="HK Grotesk Light"/>
              </a:rPr>
              <a:t>And when this happens most brands shift to building their brand instead of promoting the category in fear of losing their position in the lead. </a:t>
            </a:r>
            <a:r>
              <a:rPr lang="en-US" sz="3600" u="sng">
                <a:solidFill>
                  <a:srgbClr val="231F20"/>
                </a:solidFill>
                <a:latin typeface="HK Grotesk Light"/>
              </a:rPr>
              <a:t>This is a mistake</a:t>
            </a:r>
            <a:r>
              <a:rPr lang="en-US" sz="3600">
                <a:solidFill>
                  <a:srgbClr val="231F20"/>
                </a:solidFill>
                <a:latin typeface="HK Grotesk Light"/>
              </a:rPr>
              <a:t>. A leader brand should continue to promote the category. And in doing so they could eventually make their brand name stand for that category. This is known as the </a:t>
            </a:r>
            <a:r>
              <a:rPr lang="en-US" sz="3600">
                <a:solidFill>
                  <a:srgbClr val="231F20"/>
                </a:solidFill>
                <a:latin typeface="HK Grotesk Bold"/>
              </a:rPr>
              <a:t>generic effect.</a:t>
            </a:r>
          </a:p>
          <a:p>
            <a:pPr>
              <a:lnSpc>
                <a:spcPts val="5040"/>
              </a:lnSpc>
            </a:pPr>
          </a:p>
          <a:p>
            <a:pPr>
              <a:lnSpc>
                <a:spcPts val="5040"/>
              </a:lnSpc>
            </a:pPr>
            <a:r>
              <a:rPr lang="en-US" sz="3600">
                <a:solidFill>
                  <a:srgbClr val="231F20"/>
                </a:solidFill>
                <a:latin typeface="HK Grotesk"/>
              </a:rPr>
              <a:t>To illustrate this...</a:t>
            </a:r>
          </a:p>
        </p:txBody>
      </p:sp>
      <p:sp>
        <p:nvSpPr>
          <p:cNvPr name="Freeform 6" id="6"/>
          <p:cNvSpPr/>
          <p:nvPr/>
        </p:nvSpPr>
        <p:spPr>
          <a:xfrm flipH="false" flipV="false" rot="-1322326">
            <a:off x="528757" y="7316934"/>
            <a:ext cx="6938664" cy="5437389"/>
          </a:xfrm>
          <a:custGeom>
            <a:avLst/>
            <a:gdLst/>
            <a:ahLst/>
            <a:cxnLst/>
            <a:rect r="r" b="b" t="t" l="l"/>
            <a:pathLst>
              <a:path h="5437389" w="6938664">
                <a:moveTo>
                  <a:pt x="0" y="0"/>
                </a:moveTo>
                <a:lnTo>
                  <a:pt x="6938664" y="0"/>
                </a:lnTo>
                <a:lnTo>
                  <a:pt x="6938664" y="5437390"/>
                </a:lnTo>
                <a:lnTo>
                  <a:pt x="0" y="5437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022807">
            <a:off x="-1061184" y="5586430"/>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1911950"/>
            <a:ext cx="23186" cy="2647386"/>
          </a:xfrm>
          <a:prstGeom prst="rect">
            <a:avLst/>
          </a:prstGeom>
          <a:solidFill>
            <a:srgbClr val="231F20"/>
          </a:solidFill>
        </p:spPr>
      </p:sp>
      <p:sp>
        <p:nvSpPr>
          <p:cNvPr name="AutoShape 3" id="3"/>
          <p:cNvSpPr/>
          <p:nvPr/>
        </p:nvSpPr>
        <p:spPr>
          <a:xfrm rot="0">
            <a:off x="9144000" y="5683850"/>
            <a:ext cx="23186" cy="2647386"/>
          </a:xfrm>
          <a:prstGeom prst="rect">
            <a:avLst/>
          </a:prstGeom>
          <a:solidFill>
            <a:srgbClr val="231F20"/>
          </a:solidFill>
        </p:spPr>
      </p:sp>
      <p:sp>
        <p:nvSpPr>
          <p:cNvPr name="Freeform 4" id="4"/>
          <p:cNvSpPr/>
          <p:nvPr/>
        </p:nvSpPr>
        <p:spPr>
          <a:xfrm flipH="false" flipV="false" rot="5022807">
            <a:off x="1522665" y="-4449199"/>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22326">
            <a:off x="-2440632" y="-2785029"/>
            <a:ext cx="6938664" cy="5437389"/>
          </a:xfrm>
          <a:custGeom>
            <a:avLst/>
            <a:gdLst/>
            <a:ahLst/>
            <a:cxnLst/>
            <a:rect r="r" b="b" t="t" l="l"/>
            <a:pathLst>
              <a:path h="5437389" w="6938664">
                <a:moveTo>
                  <a:pt x="0" y="0"/>
                </a:moveTo>
                <a:lnTo>
                  <a:pt x="6938664" y="0"/>
                </a:lnTo>
                <a:lnTo>
                  <a:pt x="6938664" y="5437389"/>
                </a:lnTo>
                <a:lnTo>
                  <a:pt x="0" y="5437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99426" y="4405313"/>
            <a:ext cx="8144574" cy="1466850"/>
          </a:xfrm>
          <a:prstGeom prst="rect">
            <a:avLst/>
          </a:prstGeom>
        </p:spPr>
        <p:txBody>
          <a:bodyPr anchor="t" rtlCol="false" tIns="0" lIns="0" bIns="0" rIns="0">
            <a:spAutoFit/>
          </a:bodyPr>
          <a:lstStyle/>
          <a:p>
            <a:pPr>
              <a:lnSpc>
                <a:spcPts val="11519"/>
              </a:lnSpc>
            </a:pPr>
            <a:r>
              <a:rPr lang="en-US" sz="9600">
                <a:solidFill>
                  <a:srgbClr val="231F20"/>
                </a:solidFill>
                <a:latin typeface="HK Grotesk Bold"/>
              </a:rPr>
              <a:t>Law of Quality</a:t>
            </a:r>
          </a:p>
        </p:txBody>
      </p:sp>
      <p:sp>
        <p:nvSpPr>
          <p:cNvPr name="TextBox 7" id="7"/>
          <p:cNvSpPr txBox="true"/>
          <p:nvPr/>
        </p:nvSpPr>
        <p:spPr>
          <a:xfrm rot="0">
            <a:off x="10057630" y="2247900"/>
            <a:ext cx="5780104" cy="1899285"/>
          </a:xfrm>
          <a:prstGeom prst="rect">
            <a:avLst/>
          </a:prstGeom>
        </p:spPr>
        <p:txBody>
          <a:bodyPr anchor="t" rtlCol="false" tIns="0" lIns="0" bIns="0" rIns="0">
            <a:spAutoFit/>
          </a:bodyPr>
          <a:lstStyle/>
          <a:p>
            <a:pPr>
              <a:lnSpc>
                <a:spcPts val="5040"/>
              </a:lnSpc>
            </a:pPr>
            <a:r>
              <a:rPr lang="en-US" sz="3600">
                <a:solidFill>
                  <a:srgbClr val="231F20"/>
                </a:solidFill>
                <a:latin typeface="HK Grotesk Bold"/>
              </a:rPr>
              <a:t>“</a:t>
            </a:r>
            <a:r>
              <a:rPr lang="en-US" sz="3600">
                <a:solidFill>
                  <a:srgbClr val="231F20"/>
                </a:solidFill>
                <a:latin typeface="HK Grotesk Light"/>
              </a:rPr>
              <a:t>Quality is important, but brands are not built by quality alone.</a:t>
            </a:r>
            <a:r>
              <a:rPr lang="en-US" sz="3600">
                <a:solidFill>
                  <a:srgbClr val="231F20"/>
                </a:solidFill>
                <a:latin typeface="HK Grotesk Bold"/>
              </a:rPr>
              <a:t>”</a:t>
            </a:r>
          </a:p>
        </p:txBody>
      </p:sp>
      <p:sp>
        <p:nvSpPr>
          <p:cNvPr name="TextBox 8" id="8"/>
          <p:cNvSpPr txBox="true"/>
          <p:nvPr/>
        </p:nvSpPr>
        <p:spPr>
          <a:xfrm rot="0">
            <a:off x="10057630" y="6019800"/>
            <a:ext cx="5474004" cy="1899285"/>
          </a:xfrm>
          <a:prstGeom prst="rect">
            <a:avLst/>
          </a:prstGeom>
        </p:spPr>
        <p:txBody>
          <a:bodyPr anchor="t" rtlCol="false" tIns="0" lIns="0" bIns="0" rIns="0">
            <a:spAutoFit/>
          </a:bodyPr>
          <a:lstStyle/>
          <a:p>
            <a:pPr>
              <a:lnSpc>
                <a:spcPts val="5040"/>
              </a:lnSpc>
            </a:pPr>
            <a:r>
              <a:rPr lang="en-US" sz="3600">
                <a:solidFill>
                  <a:srgbClr val="231F20"/>
                </a:solidFill>
                <a:latin typeface="HK Grotesk Light"/>
              </a:rPr>
              <a:t>What’s your favourite brands based on quality?</a:t>
            </a:r>
          </a:p>
          <a:p>
            <a:pPr>
              <a:lnSpc>
                <a:spcPts val="5040"/>
              </a:lnSpc>
            </a:pPr>
          </a:p>
        </p:txBody>
      </p:sp>
      <p:sp>
        <p:nvSpPr>
          <p:cNvPr name="Freeform 9" id="9"/>
          <p:cNvSpPr/>
          <p:nvPr/>
        </p:nvSpPr>
        <p:spPr>
          <a:xfrm flipH="false" flipV="false" rot="-1322326">
            <a:off x="528757" y="7316934"/>
            <a:ext cx="6938664" cy="5437389"/>
          </a:xfrm>
          <a:custGeom>
            <a:avLst/>
            <a:gdLst/>
            <a:ahLst/>
            <a:cxnLst/>
            <a:rect r="r" b="b" t="t" l="l"/>
            <a:pathLst>
              <a:path h="5437389" w="6938664">
                <a:moveTo>
                  <a:pt x="0" y="0"/>
                </a:moveTo>
                <a:lnTo>
                  <a:pt x="6938664" y="0"/>
                </a:lnTo>
                <a:lnTo>
                  <a:pt x="6938664" y="5437390"/>
                </a:lnTo>
                <a:lnTo>
                  <a:pt x="0" y="5437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022807">
            <a:off x="-1061184" y="5586430"/>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067" y="-371589"/>
            <a:ext cx="18858133" cy="11030178"/>
            <a:chOff x="0" y="0"/>
            <a:chExt cx="25144178" cy="14706903"/>
          </a:xfrm>
        </p:grpSpPr>
        <p:sp>
          <p:nvSpPr>
            <p:cNvPr name="AutoShape 3" id="3"/>
            <p:cNvSpPr/>
            <p:nvPr/>
          </p:nvSpPr>
          <p:spPr>
            <a:xfrm rot="0">
              <a:off x="3420727" y="0"/>
              <a:ext cx="32032" cy="14706903"/>
            </a:xfrm>
            <a:prstGeom prst="rect">
              <a:avLst/>
            </a:prstGeom>
            <a:solidFill>
              <a:srgbClr val="231F20">
                <a:alpha val="9804"/>
              </a:srgbClr>
            </a:solidFill>
          </p:spPr>
        </p:sp>
        <p:sp>
          <p:nvSpPr>
            <p:cNvPr name="AutoShape 4" id="4"/>
            <p:cNvSpPr/>
            <p:nvPr/>
          </p:nvSpPr>
          <p:spPr>
            <a:xfrm rot="0">
              <a:off x="6483223" y="0"/>
              <a:ext cx="32032" cy="14706903"/>
            </a:xfrm>
            <a:prstGeom prst="rect">
              <a:avLst/>
            </a:prstGeom>
            <a:solidFill>
              <a:srgbClr val="231F20">
                <a:alpha val="9804"/>
              </a:srgbClr>
            </a:solidFill>
          </p:spPr>
        </p:sp>
        <p:sp>
          <p:nvSpPr>
            <p:cNvPr name="AutoShape 5" id="5"/>
            <p:cNvSpPr/>
            <p:nvPr/>
          </p:nvSpPr>
          <p:spPr>
            <a:xfrm rot="0">
              <a:off x="9545719" y="0"/>
              <a:ext cx="32032" cy="14706903"/>
            </a:xfrm>
            <a:prstGeom prst="rect">
              <a:avLst/>
            </a:prstGeom>
            <a:solidFill>
              <a:srgbClr val="231F20">
                <a:alpha val="9804"/>
              </a:srgbClr>
            </a:solidFill>
          </p:spPr>
        </p:sp>
        <p:sp>
          <p:nvSpPr>
            <p:cNvPr name="AutoShape 6" id="6"/>
            <p:cNvSpPr/>
            <p:nvPr/>
          </p:nvSpPr>
          <p:spPr>
            <a:xfrm rot="0">
              <a:off x="12608215" y="0"/>
              <a:ext cx="32032" cy="14706903"/>
            </a:xfrm>
            <a:prstGeom prst="rect">
              <a:avLst/>
            </a:prstGeom>
            <a:solidFill>
              <a:srgbClr val="231F20">
                <a:alpha val="9804"/>
              </a:srgbClr>
            </a:solidFill>
          </p:spPr>
        </p:sp>
        <p:sp>
          <p:nvSpPr>
            <p:cNvPr name="AutoShape 7" id="7"/>
            <p:cNvSpPr/>
            <p:nvPr/>
          </p:nvSpPr>
          <p:spPr>
            <a:xfrm rot="0">
              <a:off x="15670711" y="0"/>
              <a:ext cx="32032" cy="14706903"/>
            </a:xfrm>
            <a:prstGeom prst="rect">
              <a:avLst/>
            </a:prstGeom>
            <a:solidFill>
              <a:srgbClr val="231F20">
                <a:alpha val="9804"/>
              </a:srgbClr>
            </a:solidFill>
          </p:spPr>
        </p:sp>
        <p:sp>
          <p:nvSpPr>
            <p:cNvPr name="AutoShape 8" id="8"/>
            <p:cNvSpPr/>
            <p:nvPr/>
          </p:nvSpPr>
          <p:spPr>
            <a:xfrm rot="0">
              <a:off x="18733207" y="0"/>
              <a:ext cx="32032" cy="14706903"/>
            </a:xfrm>
            <a:prstGeom prst="rect">
              <a:avLst/>
            </a:prstGeom>
            <a:solidFill>
              <a:srgbClr val="231F20">
                <a:alpha val="9804"/>
              </a:srgbClr>
            </a:solidFill>
          </p:spPr>
        </p:sp>
        <p:sp>
          <p:nvSpPr>
            <p:cNvPr name="AutoShape 9" id="9"/>
            <p:cNvSpPr/>
            <p:nvPr/>
          </p:nvSpPr>
          <p:spPr>
            <a:xfrm rot="0">
              <a:off x="21795704" y="0"/>
              <a:ext cx="32032" cy="14706903"/>
            </a:xfrm>
            <a:prstGeom prst="rect">
              <a:avLst/>
            </a:prstGeom>
            <a:solidFill>
              <a:srgbClr val="231F20">
                <a:alpha val="9804"/>
              </a:srgbClr>
            </a:solidFill>
          </p:spPr>
        </p:sp>
        <p:sp>
          <p:nvSpPr>
            <p:cNvPr name="AutoShape 10" id="10"/>
            <p:cNvSpPr/>
            <p:nvPr/>
          </p:nvSpPr>
          <p:spPr>
            <a:xfrm rot="-5400000">
              <a:off x="12556073" y="-9626701"/>
              <a:ext cx="32032" cy="25144178"/>
            </a:xfrm>
            <a:prstGeom prst="rect">
              <a:avLst/>
            </a:prstGeom>
            <a:solidFill>
              <a:srgbClr val="231F20">
                <a:alpha val="9804"/>
              </a:srgbClr>
            </a:solidFill>
          </p:spPr>
        </p:sp>
        <p:sp>
          <p:nvSpPr>
            <p:cNvPr name="AutoShape 11" id="11"/>
            <p:cNvSpPr/>
            <p:nvPr/>
          </p:nvSpPr>
          <p:spPr>
            <a:xfrm rot="-5400000">
              <a:off x="12556073" y="-6536199"/>
              <a:ext cx="32032" cy="25144178"/>
            </a:xfrm>
            <a:prstGeom prst="rect">
              <a:avLst/>
            </a:prstGeom>
            <a:solidFill>
              <a:srgbClr val="231F20">
                <a:alpha val="9804"/>
              </a:srgbClr>
            </a:solidFill>
          </p:spPr>
        </p:sp>
        <p:sp>
          <p:nvSpPr>
            <p:cNvPr name="AutoShape 12" id="12"/>
            <p:cNvSpPr/>
            <p:nvPr/>
          </p:nvSpPr>
          <p:spPr>
            <a:xfrm rot="-5400000">
              <a:off x="12556073" y="-3445697"/>
              <a:ext cx="32032" cy="25144178"/>
            </a:xfrm>
            <a:prstGeom prst="rect">
              <a:avLst/>
            </a:prstGeom>
            <a:solidFill>
              <a:srgbClr val="231F20">
                <a:alpha val="9804"/>
              </a:srgbClr>
            </a:solidFill>
          </p:spPr>
        </p:sp>
        <p:sp>
          <p:nvSpPr>
            <p:cNvPr name="AutoShape 13" id="13"/>
            <p:cNvSpPr/>
            <p:nvPr/>
          </p:nvSpPr>
          <p:spPr>
            <a:xfrm rot="-5400000">
              <a:off x="12556073" y="-355195"/>
              <a:ext cx="32032" cy="25144178"/>
            </a:xfrm>
            <a:prstGeom prst="rect">
              <a:avLst/>
            </a:prstGeom>
            <a:solidFill>
              <a:srgbClr val="231F20">
                <a:alpha val="9804"/>
              </a:srgbClr>
            </a:solidFill>
          </p:spPr>
        </p:sp>
      </p:grpSp>
      <p:sp>
        <p:nvSpPr>
          <p:cNvPr name="Freeform 14" id="14"/>
          <p:cNvSpPr/>
          <p:nvPr/>
        </p:nvSpPr>
        <p:spPr>
          <a:xfrm flipH="false" flipV="false" rot="0">
            <a:off x="1788530" y="3871481"/>
            <a:ext cx="4563295" cy="2544037"/>
          </a:xfrm>
          <a:custGeom>
            <a:avLst/>
            <a:gdLst/>
            <a:ahLst/>
            <a:cxnLst/>
            <a:rect r="r" b="b" t="t" l="l"/>
            <a:pathLst>
              <a:path h="2544037" w="4563295">
                <a:moveTo>
                  <a:pt x="0" y="0"/>
                </a:moveTo>
                <a:lnTo>
                  <a:pt x="4563296" y="0"/>
                </a:lnTo>
                <a:lnTo>
                  <a:pt x="4563296" y="2544038"/>
                </a:lnTo>
                <a:lnTo>
                  <a:pt x="0" y="2544038"/>
                </a:lnTo>
                <a:lnTo>
                  <a:pt x="0" y="0"/>
                </a:lnTo>
                <a:close/>
              </a:path>
            </a:pathLst>
          </a:custGeom>
          <a:blipFill>
            <a:blip r:embed="rId2"/>
            <a:stretch>
              <a:fillRect l="0" t="0" r="0" b="0"/>
            </a:stretch>
          </a:blipFill>
        </p:spPr>
      </p:sp>
      <p:sp>
        <p:nvSpPr>
          <p:cNvPr name="Freeform 15" id="15"/>
          <p:cNvSpPr/>
          <p:nvPr/>
        </p:nvSpPr>
        <p:spPr>
          <a:xfrm flipH="false" flipV="false" rot="0">
            <a:off x="13722303" y="3978989"/>
            <a:ext cx="3045662" cy="2436530"/>
          </a:xfrm>
          <a:custGeom>
            <a:avLst/>
            <a:gdLst/>
            <a:ahLst/>
            <a:cxnLst/>
            <a:rect r="r" b="b" t="t" l="l"/>
            <a:pathLst>
              <a:path h="2436530" w="3045662">
                <a:moveTo>
                  <a:pt x="0" y="0"/>
                </a:moveTo>
                <a:lnTo>
                  <a:pt x="3045662" y="0"/>
                </a:lnTo>
                <a:lnTo>
                  <a:pt x="3045662" y="2436530"/>
                </a:lnTo>
                <a:lnTo>
                  <a:pt x="0" y="2436530"/>
                </a:lnTo>
                <a:lnTo>
                  <a:pt x="0" y="0"/>
                </a:lnTo>
                <a:close/>
              </a:path>
            </a:pathLst>
          </a:custGeom>
          <a:blipFill>
            <a:blip r:embed="rId2"/>
            <a:stretch>
              <a:fillRect l="-43497" t="0" r="0" b="0"/>
            </a:stretch>
          </a:blipFill>
        </p:spPr>
      </p:sp>
      <p:sp>
        <p:nvSpPr>
          <p:cNvPr name="Freeform 16" id="16"/>
          <p:cNvSpPr/>
          <p:nvPr/>
        </p:nvSpPr>
        <p:spPr>
          <a:xfrm flipH="false" flipV="false" rot="0">
            <a:off x="11619494" y="3978989"/>
            <a:ext cx="1624353" cy="2436530"/>
          </a:xfrm>
          <a:custGeom>
            <a:avLst/>
            <a:gdLst/>
            <a:ahLst/>
            <a:cxnLst/>
            <a:rect r="r" b="b" t="t" l="l"/>
            <a:pathLst>
              <a:path h="2436530" w="1624353">
                <a:moveTo>
                  <a:pt x="0" y="0"/>
                </a:moveTo>
                <a:lnTo>
                  <a:pt x="1624353" y="0"/>
                </a:lnTo>
                <a:lnTo>
                  <a:pt x="1624353" y="2436530"/>
                </a:lnTo>
                <a:lnTo>
                  <a:pt x="0" y="2436530"/>
                </a:lnTo>
                <a:lnTo>
                  <a:pt x="0" y="0"/>
                </a:lnTo>
                <a:close/>
              </a:path>
            </a:pathLst>
          </a:custGeom>
          <a:blipFill>
            <a:blip r:embed="rId2"/>
            <a:stretch>
              <a:fillRect l="0" t="0" r="-169058" b="0"/>
            </a:stretch>
          </a:blipFill>
        </p:spPr>
      </p:sp>
      <p:sp>
        <p:nvSpPr>
          <p:cNvPr name="TextBox 17" id="17"/>
          <p:cNvSpPr txBox="true"/>
          <p:nvPr/>
        </p:nvSpPr>
        <p:spPr>
          <a:xfrm rot="0">
            <a:off x="3003378" y="6801885"/>
            <a:ext cx="2133600" cy="748030"/>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HK Grotesk Light"/>
              </a:rPr>
              <a:t>Category</a:t>
            </a:r>
          </a:p>
        </p:txBody>
      </p:sp>
      <p:sp>
        <p:nvSpPr>
          <p:cNvPr name="TextBox 18" id="18"/>
          <p:cNvSpPr txBox="true"/>
          <p:nvPr/>
        </p:nvSpPr>
        <p:spPr>
          <a:xfrm rot="0">
            <a:off x="10261697" y="1404990"/>
            <a:ext cx="4339947" cy="748030"/>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HK Grotesk Light"/>
              </a:rPr>
              <a:t>Competitors share</a:t>
            </a:r>
          </a:p>
        </p:txBody>
      </p:sp>
      <p:sp>
        <p:nvSpPr>
          <p:cNvPr name="TextBox 19" id="19"/>
          <p:cNvSpPr txBox="true"/>
          <p:nvPr/>
        </p:nvSpPr>
        <p:spPr>
          <a:xfrm rot="0">
            <a:off x="13953842" y="7736376"/>
            <a:ext cx="2582585" cy="748030"/>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HK Grotesk Light"/>
              </a:rPr>
              <a:t>Your share</a:t>
            </a:r>
          </a:p>
        </p:txBody>
      </p:sp>
      <p:grpSp>
        <p:nvGrpSpPr>
          <p:cNvPr name="Group 20" id="20"/>
          <p:cNvGrpSpPr/>
          <p:nvPr/>
        </p:nvGrpSpPr>
        <p:grpSpPr>
          <a:xfrm rot="0">
            <a:off x="7103745" y="4464368"/>
            <a:ext cx="3431858" cy="1331595"/>
            <a:chOff x="0" y="0"/>
            <a:chExt cx="4575810" cy="1775460"/>
          </a:xfrm>
        </p:grpSpPr>
        <p:sp>
          <p:nvSpPr>
            <p:cNvPr name="Freeform 21" id="21"/>
            <p:cNvSpPr/>
            <p:nvPr/>
          </p:nvSpPr>
          <p:spPr>
            <a:xfrm flipH="false" flipV="false" rot="0">
              <a:off x="49530" y="48260"/>
              <a:ext cx="4494530" cy="1681480"/>
            </a:xfrm>
            <a:custGeom>
              <a:avLst/>
              <a:gdLst/>
              <a:ahLst/>
              <a:cxnLst/>
              <a:rect r="r" b="b" t="t" l="l"/>
              <a:pathLst>
                <a:path h="1681480" w="4494530">
                  <a:moveTo>
                    <a:pt x="62230" y="683260"/>
                  </a:moveTo>
                  <a:cubicBezTo>
                    <a:pt x="4081780" y="687070"/>
                    <a:pt x="4086860" y="689610"/>
                    <a:pt x="4097020" y="698500"/>
                  </a:cubicBezTo>
                  <a:cubicBezTo>
                    <a:pt x="4107180" y="707390"/>
                    <a:pt x="4117340" y="723900"/>
                    <a:pt x="4118610" y="737870"/>
                  </a:cubicBezTo>
                  <a:cubicBezTo>
                    <a:pt x="4119880" y="751840"/>
                    <a:pt x="4114800" y="770890"/>
                    <a:pt x="4107180" y="782320"/>
                  </a:cubicBezTo>
                  <a:cubicBezTo>
                    <a:pt x="4099560" y="793750"/>
                    <a:pt x="4086860" y="805180"/>
                    <a:pt x="4070350" y="807720"/>
                  </a:cubicBezTo>
                  <a:cubicBezTo>
                    <a:pt x="4044950" y="811530"/>
                    <a:pt x="4004310" y="787400"/>
                    <a:pt x="3966210" y="770890"/>
                  </a:cubicBezTo>
                  <a:cubicBezTo>
                    <a:pt x="3914140" y="748030"/>
                    <a:pt x="3865880" y="721360"/>
                    <a:pt x="3789680" y="679450"/>
                  </a:cubicBezTo>
                  <a:cubicBezTo>
                    <a:pt x="3646170" y="600710"/>
                    <a:pt x="3360420" y="422910"/>
                    <a:pt x="3177540" y="323850"/>
                  </a:cubicBezTo>
                  <a:cubicBezTo>
                    <a:pt x="3034030" y="246380"/>
                    <a:pt x="2835910" y="173990"/>
                    <a:pt x="2785110" y="128270"/>
                  </a:cubicBezTo>
                  <a:cubicBezTo>
                    <a:pt x="2768600" y="113030"/>
                    <a:pt x="2763520" y="104140"/>
                    <a:pt x="2760980" y="90170"/>
                  </a:cubicBezTo>
                  <a:cubicBezTo>
                    <a:pt x="2758440" y="73660"/>
                    <a:pt x="2768600" y="44450"/>
                    <a:pt x="2777490" y="31750"/>
                  </a:cubicBezTo>
                  <a:cubicBezTo>
                    <a:pt x="2783840" y="22860"/>
                    <a:pt x="2790190" y="19050"/>
                    <a:pt x="2802890" y="15240"/>
                  </a:cubicBezTo>
                  <a:cubicBezTo>
                    <a:pt x="2828290" y="6350"/>
                    <a:pt x="2876550" y="0"/>
                    <a:pt x="2926080" y="2540"/>
                  </a:cubicBezTo>
                  <a:cubicBezTo>
                    <a:pt x="3003550" y="7620"/>
                    <a:pt x="3114040" y="27940"/>
                    <a:pt x="3220720" y="69850"/>
                  </a:cubicBezTo>
                  <a:cubicBezTo>
                    <a:pt x="3366770" y="125730"/>
                    <a:pt x="3544570" y="247650"/>
                    <a:pt x="3708400" y="344170"/>
                  </a:cubicBezTo>
                  <a:cubicBezTo>
                    <a:pt x="3878580" y="444500"/>
                    <a:pt x="4090670" y="591820"/>
                    <a:pt x="4220210" y="664210"/>
                  </a:cubicBezTo>
                  <a:cubicBezTo>
                    <a:pt x="4296410" y="706120"/>
                    <a:pt x="4362450" y="708660"/>
                    <a:pt x="4405630" y="754380"/>
                  </a:cubicBezTo>
                  <a:cubicBezTo>
                    <a:pt x="4446270" y="797560"/>
                    <a:pt x="4494530" y="873760"/>
                    <a:pt x="4475480" y="925830"/>
                  </a:cubicBezTo>
                  <a:cubicBezTo>
                    <a:pt x="4445000" y="1008380"/>
                    <a:pt x="4187190" y="1070610"/>
                    <a:pt x="4067810" y="1141730"/>
                  </a:cubicBezTo>
                  <a:cubicBezTo>
                    <a:pt x="3970020" y="1200150"/>
                    <a:pt x="3898900" y="1245870"/>
                    <a:pt x="3807460" y="1313180"/>
                  </a:cubicBezTo>
                  <a:cubicBezTo>
                    <a:pt x="3696970" y="1395730"/>
                    <a:pt x="3543300" y="1544320"/>
                    <a:pt x="3455670" y="1606550"/>
                  </a:cubicBezTo>
                  <a:cubicBezTo>
                    <a:pt x="3407410" y="1639570"/>
                    <a:pt x="3368040" y="1666240"/>
                    <a:pt x="3337560" y="1675130"/>
                  </a:cubicBezTo>
                  <a:cubicBezTo>
                    <a:pt x="3319780" y="1680210"/>
                    <a:pt x="3305810" y="1680210"/>
                    <a:pt x="3291840" y="1676400"/>
                  </a:cubicBezTo>
                  <a:cubicBezTo>
                    <a:pt x="3277870" y="1672590"/>
                    <a:pt x="3261360" y="1662430"/>
                    <a:pt x="3253740" y="1649730"/>
                  </a:cubicBezTo>
                  <a:cubicBezTo>
                    <a:pt x="3243580" y="1634490"/>
                    <a:pt x="3239770" y="1601470"/>
                    <a:pt x="3244850" y="1583690"/>
                  </a:cubicBezTo>
                  <a:cubicBezTo>
                    <a:pt x="3248660" y="1568450"/>
                    <a:pt x="3261360" y="1555750"/>
                    <a:pt x="3272790" y="1548130"/>
                  </a:cubicBezTo>
                  <a:cubicBezTo>
                    <a:pt x="3285490" y="1540510"/>
                    <a:pt x="3303270" y="1535430"/>
                    <a:pt x="3317240" y="1536700"/>
                  </a:cubicBezTo>
                  <a:cubicBezTo>
                    <a:pt x="3332480" y="1537970"/>
                    <a:pt x="3350260" y="1543050"/>
                    <a:pt x="3360420" y="1554480"/>
                  </a:cubicBezTo>
                  <a:cubicBezTo>
                    <a:pt x="3373120" y="1568450"/>
                    <a:pt x="3385820" y="1597660"/>
                    <a:pt x="3383280" y="1617980"/>
                  </a:cubicBezTo>
                  <a:cubicBezTo>
                    <a:pt x="3380740" y="1637030"/>
                    <a:pt x="3361690" y="1663700"/>
                    <a:pt x="3343910" y="1672590"/>
                  </a:cubicBezTo>
                  <a:cubicBezTo>
                    <a:pt x="3326130" y="1681480"/>
                    <a:pt x="3294380" y="1681480"/>
                    <a:pt x="3277870" y="1671320"/>
                  </a:cubicBezTo>
                  <a:cubicBezTo>
                    <a:pt x="3260090" y="1661160"/>
                    <a:pt x="3242310" y="1634490"/>
                    <a:pt x="3241040" y="1614170"/>
                  </a:cubicBezTo>
                  <a:cubicBezTo>
                    <a:pt x="3239770" y="1595120"/>
                    <a:pt x="3252470" y="1568450"/>
                    <a:pt x="3267710" y="1553210"/>
                  </a:cubicBezTo>
                  <a:cubicBezTo>
                    <a:pt x="3285490" y="1535430"/>
                    <a:pt x="3315970" y="1539240"/>
                    <a:pt x="3348990" y="1520190"/>
                  </a:cubicBezTo>
                  <a:cubicBezTo>
                    <a:pt x="3413760" y="1483360"/>
                    <a:pt x="3547110" y="1381760"/>
                    <a:pt x="3616960" y="1322070"/>
                  </a:cubicBezTo>
                  <a:cubicBezTo>
                    <a:pt x="3667760" y="1278890"/>
                    <a:pt x="3688080" y="1244600"/>
                    <a:pt x="3738880" y="1202690"/>
                  </a:cubicBezTo>
                  <a:cubicBezTo>
                    <a:pt x="3807460" y="1145540"/>
                    <a:pt x="3916680" y="1074420"/>
                    <a:pt x="3999230" y="1019810"/>
                  </a:cubicBezTo>
                  <a:cubicBezTo>
                    <a:pt x="4072890" y="971550"/>
                    <a:pt x="4142740" y="924560"/>
                    <a:pt x="4211320" y="889000"/>
                  </a:cubicBezTo>
                  <a:cubicBezTo>
                    <a:pt x="4272280" y="857250"/>
                    <a:pt x="4371340" y="795020"/>
                    <a:pt x="4390390" y="810260"/>
                  </a:cubicBezTo>
                  <a:cubicBezTo>
                    <a:pt x="4404360" y="821690"/>
                    <a:pt x="4392930" y="901700"/>
                    <a:pt x="4366260" y="913130"/>
                  </a:cubicBezTo>
                  <a:cubicBezTo>
                    <a:pt x="4296410" y="941070"/>
                    <a:pt x="3973830" y="646430"/>
                    <a:pt x="3774440" y="525780"/>
                  </a:cubicBezTo>
                  <a:cubicBezTo>
                    <a:pt x="3580130" y="407670"/>
                    <a:pt x="3329940" y="256540"/>
                    <a:pt x="3183890" y="195580"/>
                  </a:cubicBezTo>
                  <a:cubicBezTo>
                    <a:pt x="3103880" y="162560"/>
                    <a:pt x="3053080" y="149860"/>
                    <a:pt x="2988310" y="139700"/>
                  </a:cubicBezTo>
                  <a:cubicBezTo>
                    <a:pt x="2924810" y="130810"/>
                    <a:pt x="2833370" y="151130"/>
                    <a:pt x="2797810" y="135890"/>
                  </a:cubicBezTo>
                  <a:cubicBezTo>
                    <a:pt x="2780030" y="128270"/>
                    <a:pt x="2771140" y="116840"/>
                    <a:pt x="2764790" y="104140"/>
                  </a:cubicBezTo>
                  <a:cubicBezTo>
                    <a:pt x="2758440" y="91440"/>
                    <a:pt x="2758440" y="72390"/>
                    <a:pt x="2762250" y="58420"/>
                  </a:cubicBezTo>
                  <a:cubicBezTo>
                    <a:pt x="2766060" y="44450"/>
                    <a:pt x="2777490" y="30480"/>
                    <a:pt x="2788920" y="22860"/>
                  </a:cubicBezTo>
                  <a:cubicBezTo>
                    <a:pt x="2801620" y="15240"/>
                    <a:pt x="2810510" y="8890"/>
                    <a:pt x="2834640" y="12700"/>
                  </a:cubicBezTo>
                  <a:cubicBezTo>
                    <a:pt x="2969260" y="31750"/>
                    <a:pt x="3972560" y="603250"/>
                    <a:pt x="4084320" y="689610"/>
                  </a:cubicBezTo>
                  <a:cubicBezTo>
                    <a:pt x="4104640" y="704850"/>
                    <a:pt x="4109720" y="711200"/>
                    <a:pt x="4114800" y="722630"/>
                  </a:cubicBezTo>
                  <a:cubicBezTo>
                    <a:pt x="4119880" y="732790"/>
                    <a:pt x="4119880" y="742950"/>
                    <a:pt x="4118610" y="753110"/>
                  </a:cubicBezTo>
                  <a:cubicBezTo>
                    <a:pt x="4117340" y="763270"/>
                    <a:pt x="4113530" y="773430"/>
                    <a:pt x="4107180" y="782320"/>
                  </a:cubicBezTo>
                  <a:cubicBezTo>
                    <a:pt x="4099560" y="792480"/>
                    <a:pt x="4094480" y="800100"/>
                    <a:pt x="4070350" y="807720"/>
                  </a:cubicBezTo>
                  <a:cubicBezTo>
                    <a:pt x="3837940" y="880110"/>
                    <a:pt x="306070" y="852170"/>
                    <a:pt x="62230" y="807720"/>
                  </a:cubicBezTo>
                  <a:cubicBezTo>
                    <a:pt x="36830" y="802640"/>
                    <a:pt x="31750" y="801370"/>
                    <a:pt x="21590" y="792480"/>
                  </a:cubicBezTo>
                  <a:cubicBezTo>
                    <a:pt x="11430" y="783590"/>
                    <a:pt x="2540" y="767080"/>
                    <a:pt x="1270" y="753110"/>
                  </a:cubicBezTo>
                  <a:cubicBezTo>
                    <a:pt x="0" y="739140"/>
                    <a:pt x="2540" y="721360"/>
                    <a:pt x="11430" y="709930"/>
                  </a:cubicBezTo>
                  <a:cubicBezTo>
                    <a:pt x="21590" y="697230"/>
                    <a:pt x="62230" y="683260"/>
                    <a:pt x="62230" y="683260"/>
                  </a:cubicBezTo>
                </a:path>
              </a:pathLst>
            </a:custGeom>
            <a:solidFill>
              <a:srgbClr val="F1B7B9"/>
            </a:solidFill>
            <a:ln cap="sq">
              <a:noFill/>
              <a:prstDash val="solid"/>
              <a:miter/>
            </a:ln>
          </p:spPr>
        </p:sp>
      </p:grpSp>
      <p:grpSp>
        <p:nvGrpSpPr>
          <p:cNvPr name="Group 22" id="22"/>
          <p:cNvGrpSpPr/>
          <p:nvPr/>
        </p:nvGrpSpPr>
        <p:grpSpPr>
          <a:xfrm rot="0">
            <a:off x="11002328" y="2355533"/>
            <a:ext cx="1322070" cy="2324100"/>
            <a:chOff x="0" y="0"/>
            <a:chExt cx="1762760" cy="3098800"/>
          </a:xfrm>
        </p:grpSpPr>
        <p:sp>
          <p:nvSpPr>
            <p:cNvPr name="Freeform 23" id="23"/>
            <p:cNvSpPr/>
            <p:nvPr/>
          </p:nvSpPr>
          <p:spPr>
            <a:xfrm flipH="false" flipV="false" rot="0">
              <a:off x="49530" y="50800"/>
              <a:ext cx="1662430" cy="3012440"/>
            </a:xfrm>
            <a:custGeom>
              <a:avLst/>
              <a:gdLst/>
              <a:ahLst/>
              <a:cxnLst/>
              <a:rect r="r" b="b" t="t" l="l"/>
              <a:pathLst>
                <a:path h="3012440" w="1662430">
                  <a:moveTo>
                    <a:pt x="1653540" y="67310"/>
                  </a:moveTo>
                  <a:cubicBezTo>
                    <a:pt x="1554480" y="181610"/>
                    <a:pt x="1496060" y="217170"/>
                    <a:pt x="1449070" y="260350"/>
                  </a:cubicBezTo>
                  <a:cubicBezTo>
                    <a:pt x="1399540" y="306070"/>
                    <a:pt x="1365250" y="345440"/>
                    <a:pt x="1301750" y="412750"/>
                  </a:cubicBezTo>
                  <a:cubicBezTo>
                    <a:pt x="1182370" y="539750"/>
                    <a:pt x="877570" y="864870"/>
                    <a:pt x="789940" y="970280"/>
                  </a:cubicBezTo>
                  <a:cubicBezTo>
                    <a:pt x="756920" y="1009650"/>
                    <a:pt x="746760" y="1019810"/>
                    <a:pt x="726440" y="1054100"/>
                  </a:cubicBezTo>
                  <a:cubicBezTo>
                    <a:pt x="697230" y="1102360"/>
                    <a:pt x="670560" y="1162050"/>
                    <a:pt x="641350" y="1239520"/>
                  </a:cubicBezTo>
                  <a:cubicBezTo>
                    <a:pt x="595630" y="1362710"/>
                    <a:pt x="528320" y="1592580"/>
                    <a:pt x="497840" y="1728470"/>
                  </a:cubicBezTo>
                  <a:cubicBezTo>
                    <a:pt x="476250" y="1822450"/>
                    <a:pt x="468630" y="1874520"/>
                    <a:pt x="459740" y="1972310"/>
                  </a:cubicBezTo>
                  <a:cubicBezTo>
                    <a:pt x="445770" y="2120900"/>
                    <a:pt x="415290" y="2404110"/>
                    <a:pt x="443230" y="2534920"/>
                  </a:cubicBezTo>
                  <a:cubicBezTo>
                    <a:pt x="459740" y="2611120"/>
                    <a:pt x="492760" y="2649220"/>
                    <a:pt x="527050" y="2706370"/>
                  </a:cubicBezTo>
                  <a:cubicBezTo>
                    <a:pt x="565150" y="2771140"/>
                    <a:pt x="671830" y="2858770"/>
                    <a:pt x="668020" y="2900680"/>
                  </a:cubicBezTo>
                  <a:cubicBezTo>
                    <a:pt x="665480" y="2923540"/>
                    <a:pt x="637540" y="2941320"/>
                    <a:pt x="617220" y="2950210"/>
                  </a:cubicBezTo>
                  <a:cubicBezTo>
                    <a:pt x="596900" y="2959100"/>
                    <a:pt x="577850" y="2955290"/>
                    <a:pt x="544830" y="2954020"/>
                  </a:cubicBezTo>
                  <a:cubicBezTo>
                    <a:pt x="476250" y="2950210"/>
                    <a:pt x="317500" y="2924810"/>
                    <a:pt x="223520" y="2904490"/>
                  </a:cubicBezTo>
                  <a:cubicBezTo>
                    <a:pt x="148590" y="2887980"/>
                    <a:pt x="58420" y="2874010"/>
                    <a:pt x="25400" y="2846070"/>
                  </a:cubicBezTo>
                  <a:cubicBezTo>
                    <a:pt x="8890" y="2832100"/>
                    <a:pt x="0" y="2813050"/>
                    <a:pt x="1270" y="2797810"/>
                  </a:cubicBezTo>
                  <a:cubicBezTo>
                    <a:pt x="2540" y="2783840"/>
                    <a:pt x="11430" y="2769870"/>
                    <a:pt x="27940" y="2760980"/>
                  </a:cubicBezTo>
                  <a:cubicBezTo>
                    <a:pt x="66040" y="2740660"/>
                    <a:pt x="190500" y="2743200"/>
                    <a:pt x="266700" y="2750820"/>
                  </a:cubicBezTo>
                  <a:cubicBezTo>
                    <a:pt x="337820" y="2757170"/>
                    <a:pt x="412750" y="2778760"/>
                    <a:pt x="471170" y="2799080"/>
                  </a:cubicBezTo>
                  <a:cubicBezTo>
                    <a:pt x="516890" y="2814320"/>
                    <a:pt x="554990" y="2843530"/>
                    <a:pt x="588010" y="2852420"/>
                  </a:cubicBezTo>
                  <a:cubicBezTo>
                    <a:pt x="610870" y="2857500"/>
                    <a:pt x="623570" y="2851150"/>
                    <a:pt x="647700" y="2856230"/>
                  </a:cubicBezTo>
                  <a:cubicBezTo>
                    <a:pt x="684530" y="2863850"/>
                    <a:pt x="779780" y="2915920"/>
                    <a:pt x="788670" y="2904490"/>
                  </a:cubicBezTo>
                  <a:cubicBezTo>
                    <a:pt x="795020" y="2896870"/>
                    <a:pt x="764540" y="2875280"/>
                    <a:pt x="756920" y="2847340"/>
                  </a:cubicBezTo>
                  <a:cubicBezTo>
                    <a:pt x="740410" y="2782570"/>
                    <a:pt x="742950" y="2569210"/>
                    <a:pt x="756920" y="2509520"/>
                  </a:cubicBezTo>
                  <a:cubicBezTo>
                    <a:pt x="762000" y="2486660"/>
                    <a:pt x="767080" y="2473960"/>
                    <a:pt x="779780" y="2465070"/>
                  </a:cubicBezTo>
                  <a:cubicBezTo>
                    <a:pt x="792480" y="2456180"/>
                    <a:pt x="816610" y="2454910"/>
                    <a:pt x="830580" y="2459990"/>
                  </a:cubicBezTo>
                  <a:cubicBezTo>
                    <a:pt x="844550" y="2465070"/>
                    <a:pt x="861060" y="2484120"/>
                    <a:pt x="863600" y="2498090"/>
                  </a:cubicBezTo>
                  <a:cubicBezTo>
                    <a:pt x="866140" y="2512060"/>
                    <a:pt x="859790" y="2536190"/>
                    <a:pt x="849630" y="2546350"/>
                  </a:cubicBezTo>
                  <a:cubicBezTo>
                    <a:pt x="839470" y="2557780"/>
                    <a:pt x="815340" y="2564130"/>
                    <a:pt x="801370" y="2562860"/>
                  </a:cubicBezTo>
                  <a:cubicBezTo>
                    <a:pt x="789940" y="2561590"/>
                    <a:pt x="778510" y="2553970"/>
                    <a:pt x="770890" y="2546350"/>
                  </a:cubicBezTo>
                  <a:cubicBezTo>
                    <a:pt x="763270" y="2538730"/>
                    <a:pt x="756920" y="2527300"/>
                    <a:pt x="756920" y="2515870"/>
                  </a:cubicBezTo>
                  <a:cubicBezTo>
                    <a:pt x="756920" y="2501900"/>
                    <a:pt x="764540" y="2479040"/>
                    <a:pt x="775970" y="2468880"/>
                  </a:cubicBezTo>
                  <a:cubicBezTo>
                    <a:pt x="787400" y="2458720"/>
                    <a:pt x="811530" y="2454910"/>
                    <a:pt x="825500" y="2457450"/>
                  </a:cubicBezTo>
                  <a:cubicBezTo>
                    <a:pt x="836930" y="2459990"/>
                    <a:pt x="847090" y="2467610"/>
                    <a:pt x="853440" y="2476500"/>
                  </a:cubicBezTo>
                  <a:cubicBezTo>
                    <a:pt x="859790" y="2485390"/>
                    <a:pt x="862330" y="2491740"/>
                    <a:pt x="864870" y="2509520"/>
                  </a:cubicBezTo>
                  <a:cubicBezTo>
                    <a:pt x="875030" y="2570480"/>
                    <a:pt x="887730" y="2857500"/>
                    <a:pt x="858520" y="2933700"/>
                  </a:cubicBezTo>
                  <a:cubicBezTo>
                    <a:pt x="845820" y="2967990"/>
                    <a:pt x="831850" y="2988310"/>
                    <a:pt x="803910" y="2997200"/>
                  </a:cubicBezTo>
                  <a:cubicBezTo>
                    <a:pt x="759460" y="3012440"/>
                    <a:pt x="646430" y="2965450"/>
                    <a:pt x="593090" y="2951480"/>
                  </a:cubicBezTo>
                  <a:cubicBezTo>
                    <a:pt x="561340" y="2942590"/>
                    <a:pt x="538480" y="2938780"/>
                    <a:pt x="515620" y="2928620"/>
                  </a:cubicBezTo>
                  <a:cubicBezTo>
                    <a:pt x="494030" y="2918460"/>
                    <a:pt x="483870" y="2903220"/>
                    <a:pt x="457200" y="2891790"/>
                  </a:cubicBezTo>
                  <a:cubicBezTo>
                    <a:pt x="412750" y="2872740"/>
                    <a:pt x="334010" y="2853690"/>
                    <a:pt x="265430" y="2846070"/>
                  </a:cubicBezTo>
                  <a:cubicBezTo>
                    <a:pt x="190500" y="2837180"/>
                    <a:pt x="60960" y="2862580"/>
                    <a:pt x="25400" y="2846070"/>
                  </a:cubicBezTo>
                  <a:cubicBezTo>
                    <a:pt x="11430" y="2839720"/>
                    <a:pt x="7620" y="2830830"/>
                    <a:pt x="3810" y="2820670"/>
                  </a:cubicBezTo>
                  <a:cubicBezTo>
                    <a:pt x="0" y="2810510"/>
                    <a:pt x="0" y="2796540"/>
                    <a:pt x="3810" y="2786380"/>
                  </a:cubicBezTo>
                  <a:cubicBezTo>
                    <a:pt x="7620" y="2776220"/>
                    <a:pt x="17780" y="2766060"/>
                    <a:pt x="27940" y="2760980"/>
                  </a:cubicBezTo>
                  <a:cubicBezTo>
                    <a:pt x="36830" y="2755900"/>
                    <a:pt x="45720" y="2755900"/>
                    <a:pt x="60960" y="2757170"/>
                  </a:cubicBezTo>
                  <a:cubicBezTo>
                    <a:pt x="95250" y="2760980"/>
                    <a:pt x="162560" y="2796540"/>
                    <a:pt x="231140" y="2811780"/>
                  </a:cubicBezTo>
                  <a:cubicBezTo>
                    <a:pt x="328930" y="2833370"/>
                    <a:pt x="574040" y="2821940"/>
                    <a:pt x="596900" y="2857500"/>
                  </a:cubicBezTo>
                  <a:cubicBezTo>
                    <a:pt x="605790" y="2871470"/>
                    <a:pt x="590550" y="2905760"/>
                    <a:pt x="580390" y="2907030"/>
                  </a:cubicBezTo>
                  <a:cubicBezTo>
                    <a:pt x="558800" y="2910840"/>
                    <a:pt x="487680" y="2797810"/>
                    <a:pt x="453390" y="2744470"/>
                  </a:cubicBezTo>
                  <a:cubicBezTo>
                    <a:pt x="422910" y="2697480"/>
                    <a:pt x="396240" y="2642870"/>
                    <a:pt x="382270" y="2603500"/>
                  </a:cubicBezTo>
                  <a:cubicBezTo>
                    <a:pt x="373380" y="2576830"/>
                    <a:pt x="370840" y="2569210"/>
                    <a:pt x="367030" y="2534920"/>
                  </a:cubicBezTo>
                  <a:cubicBezTo>
                    <a:pt x="358140" y="2437130"/>
                    <a:pt x="369570" y="2112010"/>
                    <a:pt x="383540" y="1959610"/>
                  </a:cubicBezTo>
                  <a:cubicBezTo>
                    <a:pt x="393700" y="1859280"/>
                    <a:pt x="402590" y="1805940"/>
                    <a:pt x="424180" y="1709420"/>
                  </a:cubicBezTo>
                  <a:cubicBezTo>
                    <a:pt x="455930" y="1569720"/>
                    <a:pt x="523240" y="1336040"/>
                    <a:pt x="571500" y="1207770"/>
                  </a:cubicBezTo>
                  <a:cubicBezTo>
                    <a:pt x="603250" y="1125220"/>
                    <a:pt x="633730" y="1060450"/>
                    <a:pt x="665480" y="1008380"/>
                  </a:cubicBezTo>
                  <a:cubicBezTo>
                    <a:pt x="687070" y="971550"/>
                    <a:pt x="697230" y="960120"/>
                    <a:pt x="731520" y="919480"/>
                  </a:cubicBezTo>
                  <a:cubicBezTo>
                    <a:pt x="820420" y="811530"/>
                    <a:pt x="1122680" y="487680"/>
                    <a:pt x="1244600" y="358140"/>
                  </a:cubicBezTo>
                  <a:cubicBezTo>
                    <a:pt x="1310640" y="288290"/>
                    <a:pt x="1347470" y="245110"/>
                    <a:pt x="1398270" y="199390"/>
                  </a:cubicBezTo>
                  <a:cubicBezTo>
                    <a:pt x="1441450" y="158750"/>
                    <a:pt x="1492250" y="129540"/>
                    <a:pt x="1527810" y="93980"/>
                  </a:cubicBezTo>
                  <a:cubicBezTo>
                    <a:pt x="1555750" y="66040"/>
                    <a:pt x="1577340" y="22860"/>
                    <a:pt x="1596390" y="8890"/>
                  </a:cubicBezTo>
                  <a:cubicBezTo>
                    <a:pt x="1606550" y="2540"/>
                    <a:pt x="1615440" y="0"/>
                    <a:pt x="1624330" y="0"/>
                  </a:cubicBezTo>
                  <a:cubicBezTo>
                    <a:pt x="1633220" y="0"/>
                    <a:pt x="1644650" y="6350"/>
                    <a:pt x="1651000" y="12700"/>
                  </a:cubicBezTo>
                  <a:cubicBezTo>
                    <a:pt x="1657350" y="19050"/>
                    <a:pt x="1662430" y="30480"/>
                    <a:pt x="1662430" y="39370"/>
                  </a:cubicBezTo>
                  <a:cubicBezTo>
                    <a:pt x="1662430" y="48260"/>
                    <a:pt x="1653540" y="67310"/>
                    <a:pt x="1653540" y="67310"/>
                  </a:cubicBezTo>
                </a:path>
              </a:pathLst>
            </a:custGeom>
            <a:solidFill>
              <a:srgbClr val="DF8270"/>
            </a:solidFill>
            <a:ln cap="sq">
              <a:noFill/>
              <a:prstDash val="solid"/>
              <a:miter/>
            </a:ln>
          </p:spPr>
        </p:sp>
      </p:grpSp>
      <p:grpSp>
        <p:nvGrpSpPr>
          <p:cNvPr name="Group 24" id="24"/>
          <p:cNvGrpSpPr/>
          <p:nvPr/>
        </p:nvGrpSpPr>
        <p:grpSpPr>
          <a:xfrm rot="0">
            <a:off x="15145702" y="5853112"/>
            <a:ext cx="2240280" cy="1808798"/>
            <a:chOff x="0" y="0"/>
            <a:chExt cx="2987040" cy="2411730"/>
          </a:xfrm>
        </p:grpSpPr>
        <p:sp>
          <p:nvSpPr>
            <p:cNvPr name="Freeform 25" id="25"/>
            <p:cNvSpPr/>
            <p:nvPr/>
          </p:nvSpPr>
          <p:spPr>
            <a:xfrm flipH="false" flipV="false" rot="0">
              <a:off x="49530" y="46990"/>
              <a:ext cx="2886710" cy="2326640"/>
            </a:xfrm>
            <a:custGeom>
              <a:avLst/>
              <a:gdLst/>
              <a:ahLst/>
              <a:cxnLst/>
              <a:rect r="r" b="b" t="t" l="l"/>
              <a:pathLst>
                <a:path h="2326640" w="2886710">
                  <a:moveTo>
                    <a:pt x="43180" y="2232660"/>
                  </a:moveTo>
                  <a:cubicBezTo>
                    <a:pt x="508000" y="2192020"/>
                    <a:pt x="715010" y="2117090"/>
                    <a:pt x="885190" y="2053590"/>
                  </a:cubicBezTo>
                  <a:cubicBezTo>
                    <a:pt x="1047750" y="1992630"/>
                    <a:pt x="1176020" y="1940560"/>
                    <a:pt x="1353820" y="1850390"/>
                  </a:cubicBezTo>
                  <a:cubicBezTo>
                    <a:pt x="1604010" y="1723390"/>
                    <a:pt x="2029460" y="1470660"/>
                    <a:pt x="2231390" y="1339850"/>
                  </a:cubicBezTo>
                  <a:cubicBezTo>
                    <a:pt x="2341880" y="1267460"/>
                    <a:pt x="2410460" y="1217930"/>
                    <a:pt x="2481580" y="1160780"/>
                  </a:cubicBezTo>
                  <a:cubicBezTo>
                    <a:pt x="2540000" y="1113790"/>
                    <a:pt x="2589530" y="1076960"/>
                    <a:pt x="2632710" y="1024890"/>
                  </a:cubicBezTo>
                  <a:cubicBezTo>
                    <a:pt x="2675890" y="972820"/>
                    <a:pt x="2712720" y="905510"/>
                    <a:pt x="2738120" y="849630"/>
                  </a:cubicBezTo>
                  <a:cubicBezTo>
                    <a:pt x="2759710" y="803910"/>
                    <a:pt x="2771140" y="763270"/>
                    <a:pt x="2782570" y="716280"/>
                  </a:cubicBezTo>
                  <a:cubicBezTo>
                    <a:pt x="2795270" y="664210"/>
                    <a:pt x="2809240" y="590550"/>
                    <a:pt x="2807970" y="549910"/>
                  </a:cubicBezTo>
                  <a:cubicBezTo>
                    <a:pt x="2806700" y="527050"/>
                    <a:pt x="2806700" y="511810"/>
                    <a:pt x="2796540" y="495300"/>
                  </a:cubicBezTo>
                  <a:cubicBezTo>
                    <a:pt x="2783840" y="474980"/>
                    <a:pt x="2757170" y="459740"/>
                    <a:pt x="2726690" y="441960"/>
                  </a:cubicBezTo>
                  <a:cubicBezTo>
                    <a:pt x="2682240" y="415290"/>
                    <a:pt x="2613660" y="382270"/>
                    <a:pt x="2548890" y="360680"/>
                  </a:cubicBezTo>
                  <a:cubicBezTo>
                    <a:pt x="2475230" y="335280"/>
                    <a:pt x="2388870" y="316230"/>
                    <a:pt x="2302510" y="306070"/>
                  </a:cubicBezTo>
                  <a:cubicBezTo>
                    <a:pt x="2209800" y="294640"/>
                    <a:pt x="2070100" y="311150"/>
                    <a:pt x="2011680" y="298450"/>
                  </a:cubicBezTo>
                  <a:cubicBezTo>
                    <a:pt x="1985010" y="292100"/>
                    <a:pt x="1969770" y="290830"/>
                    <a:pt x="1957070" y="274320"/>
                  </a:cubicBezTo>
                  <a:cubicBezTo>
                    <a:pt x="1938020" y="251460"/>
                    <a:pt x="1920240" y="184150"/>
                    <a:pt x="1930400" y="156210"/>
                  </a:cubicBezTo>
                  <a:cubicBezTo>
                    <a:pt x="1938020" y="135890"/>
                    <a:pt x="1964690" y="127000"/>
                    <a:pt x="1983740" y="113030"/>
                  </a:cubicBezTo>
                  <a:cubicBezTo>
                    <a:pt x="2005330" y="97790"/>
                    <a:pt x="2024380" y="80010"/>
                    <a:pt x="2056130" y="69850"/>
                  </a:cubicBezTo>
                  <a:cubicBezTo>
                    <a:pt x="2103120" y="53340"/>
                    <a:pt x="2219960" y="26670"/>
                    <a:pt x="2244090" y="46990"/>
                  </a:cubicBezTo>
                  <a:cubicBezTo>
                    <a:pt x="2256790" y="58420"/>
                    <a:pt x="2259330" y="90170"/>
                    <a:pt x="2246630" y="106680"/>
                  </a:cubicBezTo>
                  <a:cubicBezTo>
                    <a:pt x="2218690" y="140970"/>
                    <a:pt x="1991360" y="115570"/>
                    <a:pt x="1973580" y="156210"/>
                  </a:cubicBezTo>
                  <a:cubicBezTo>
                    <a:pt x="1959610" y="187960"/>
                    <a:pt x="2037080" y="243840"/>
                    <a:pt x="2062480" y="292100"/>
                  </a:cubicBezTo>
                  <a:cubicBezTo>
                    <a:pt x="2087880" y="340360"/>
                    <a:pt x="2119630" y="412750"/>
                    <a:pt x="2123440" y="447040"/>
                  </a:cubicBezTo>
                  <a:cubicBezTo>
                    <a:pt x="2124710" y="462280"/>
                    <a:pt x="2122170" y="472440"/>
                    <a:pt x="2117090" y="482600"/>
                  </a:cubicBezTo>
                  <a:cubicBezTo>
                    <a:pt x="2112010" y="492760"/>
                    <a:pt x="2101850" y="502920"/>
                    <a:pt x="2090420" y="506730"/>
                  </a:cubicBezTo>
                  <a:cubicBezTo>
                    <a:pt x="2076450" y="511810"/>
                    <a:pt x="2051050" y="510540"/>
                    <a:pt x="2038350" y="502920"/>
                  </a:cubicBezTo>
                  <a:cubicBezTo>
                    <a:pt x="2025650" y="495300"/>
                    <a:pt x="2014220" y="471170"/>
                    <a:pt x="2012950" y="457200"/>
                  </a:cubicBezTo>
                  <a:cubicBezTo>
                    <a:pt x="2011680" y="445770"/>
                    <a:pt x="2015490" y="431800"/>
                    <a:pt x="2023110" y="422910"/>
                  </a:cubicBezTo>
                  <a:cubicBezTo>
                    <a:pt x="2032000" y="411480"/>
                    <a:pt x="2054860" y="400050"/>
                    <a:pt x="2070100" y="400050"/>
                  </a:cubicBezTo>
                  <a:cubicBezTo>
                    <a:pt x="2085340" y="400050"/>
                    <a:pt x="2106930" y="414020"/>
                    <a:pt x="2115820" y="425450"/>
                  </a:cubicBezTo>
                  <a:cubicBezTo>
                    <a:pt x="2123440" y="434340"/>
                    <a:pt x="2125980" y="448310"/>
                    <a:pt x="2124710" y="459740"/>
                  </a:cubicBezTo>
                  <a:cubicBezTo>
                    <a:pt x="2122170" y="473710"/>
                    <a:pt x="2108200" y="496570"/>
                    <a:pt x="2096770" y="504190"/>
                  </a:cubicBezTo>
                  <a:cubicBezTo>
                    <a:pt x="2086610" y="510540"/>
                    <a:pt x="2072640" y="511810"/>
                    <a:pt x="2061210" y="510540"/>
                  </a:cubicBezTo>
                  <a:cubicBezTo>
                    <a:pt x="2049780" y="509270"/>
                    <a:pt x="2037080" y="502920"/>
                    <a:pt x="2029460" y="495300"/>
                  </a:cubicBezTo>
                  <a:cubicBezTo>
                    <a:pt x="2021840" y="487680"/>
                    <a:pt x="2012950" y="473710"/>
                    <a:pt x="2012950" y="463550"/>
                  </a:cubicBezTo>
                  <a:cubicBezTo>
                    <a:pt x="2012950" y="455930"/>
                    <a:pt x="2023110" y="450850"/>
                    <a:pt x="2021840" y="441960"/>
                  </a:cubicBezTo>
                  <a:cubicBezTo>
                    <a:pt x="2019300" y="420370"/>
                    <a:pt x="1971040" y="373380"/>
                    <a:pt x="1958340" y="344170"/>
                  </a:cubicBezTo>
                  <a:cubicBezTo>
                    <a:pt x="1948180" y="322580"/>
                    <a:pt x="1953260" y="300990"/>
                    <a:pt x="1941830" y="283210"/>
                  </a:cubicBezTo>
                  <a:cubicBezTo>
                    <a:pt x="1927860" y="261620"/>
                    <a:pt x="1888490" y="251460"/>
                    <a:pt x="1875790" y="227330"/>
                  </a:cubicBezTo>
                  <a:cubicBezTo>
                    <a:pt x="1861820" y="201930"/>
                    <a:pt x="1854200" y="156210"/>
                    <a:pt x="1864360" y="129540"/>
                  </a:cubicBezTo>
                  <a:cubicBezTo>
                    <a:pt x="1874520" y="102870"/>
                    <a:pt x="1905000" y="82550"/>
                    <a:pt x="1938020" y="64770"/>
                  </a:cubicBezTo>
                  <a:cubicBezTo>
                    <a:pt x="1987550" y="36830"/>
                    <a:pt x="2095500" y="10160"/>
                    <a:pt x="2147570" y="3810"/>
                  </a:cubicBezTo>
                  <a:cubicBezTo>
                    <a:pt x="2178050" y="0"/>
                    <a:pt x="2194560" y="2540"/>
                    <a:pt x="2219960" y="6350"/>
                  </a:cubicBezTo>
                  <a:cubicBezTo>
                    <a:pt x="2249170" y="11430"/>
                    <a:pt x="2301240" y="15240"/>
                    <a:pt x="2312670" y="35560"/>
                  </a:cubicBezTo>
                  <a:cubicBezTo>
                    <a:pt x="2324100" y="55880"/>
                    <a:pt x="2307590" y="110490"/>
                    <a:pt x="2288540" y="132080"/>
                  </a:cubicBezTo>
                  <a:cubicBezTo>
                    <a:pt x="2272030" y="152400"/>
                    <a:pt x="2241550" y="157480"/>
                    <a:pt x="2211070" y="165100"/>
                  </a:cubicBezTo>
                  <a:cubicBezTo>
                    <a:pt x="2172970" y="173990"/>
                    <a:pt x="2112010" y="165100"/>
                    <a:pt x="2076450" y="172720"/>
                  </a:cubicBezTo>
                  <a:cubicBezTo>
                    <a:pt x="2052320" y="177800"/>
                    <a:pt x="2015490" y="190500"/>
                    <a:pt x="2016760" y="195580"/>
                  </a:cubicBezTo>
                  <a:cubicBezTo>
                    <a:pt x="2018030" y="205740"/>
                    <a:pt x="2172970" y="187960"/>
                    <a:pt x="2259330" y="198120"/>
                  </a:cubicBezTo>
                  <a:cubicBezTo>
                    <a:pt x="2360930" y="210820"/>
                    <a:pt x="2494280" y="242570"/>
                    <a:pt x="2586990" y="276860"/>
                  </a:cubicBezTo>
                  <a:cubicBezTo>
                    <a:pt x="2660650" y="303530"/>
                    <a:pt x="2735580" y="344170"/>
                    <a:pt x="2778760" y="372110"/>
                  </a:cubicBezTo>
                  <a:cubicBezTo>
                    <a:pt x="2802890" y="387350"/>
                    <a:pt x="2815590" y="397510"/>
                    <a:pt x="2830830" y="414020"/>
                  </a:cubicBezTo>
                  <a:cubicBezTo>
                    <a:pt x="2847340" y="431800"/>
                    <a:pt x="2865120" y="453390"/>
                    <a:pt x="2874010" y="476250"/>
                  </a:cubicBezTo>
                  <a:cubicBezTo>
                    <a:pt x="2884170" y="500380"/>
                    <a:pt x="2886710" y="524510"/>
                    <a:pt x="2886710" y="556260"/>
                  </a:cubicBezTo>
                  <a:cubicBezTo>
                    <a:pt x="2886710" y="604520"/>
                    <a:pt x="2870200" y="683260"/>
                    <a:pt x="2854960" y="740410"/>
                  </a:cubicBezTo>
                  <a:cubicBezTo>
                    <a:pt x="2840990" y="793750"/>
                    <a:pt x="2827020" y="838200"/>
                    <a:pt x="2802890" y="889000"/>
                  </a:cubicBezTo>
                  <a:cubicBezTo>
                    <a:pt x="2773680" y="949960"/>
                    <a:pt x="2731770" y="1024890"/>
                    <a:pt x="2684780" y="1080770"/>
                  </a:cubicBezTo>
                  <a:cubicBezTo>
                    <a:pt x="2639060" y="1135380"/>
                    <a:pt x="2588260" y="1174750"/>
                    <a:pt x="2527300" y="1223010"/>
                  </a:cubicBezTo>
                  <a:cubicBezTo>
                    <a:pt x="2453640" y="1282700"/>
                    <a:pt x="2383790" y="1332230"/>
                    <a:pt x="2270760" y="1405890"/>
                  </a:cubicBezTo>
                  <a:cubicBezTo>
                    <a:pt x="2066290" y="1537970"/>
                    <a:pt x="1637030" y="1793240"/>
                    <a:pt x="1384300" y="1921510"/>
                  </a:cubicBezTo>
                  <a:cubicBezTo>
                    <a:pt x="1203960" y="2012950"/>
                    <a:pt x="1074420" y="2067560"/>
                    <a:pt x="908050" y="2128520"/>
                  </a:cubicBezTo>
                  <a:cubicBezTo>
                    <a:pt x="734060" y="2193290"/>
                    <a:pt x="523240" y="2269490"/>
                    <a:pt x="361950" y="2297430"/>
                  </a:cubicBezTo>
                  <a:cubicBezTo>
                    <a:pt x="240030" y="2319020"/>
                    <a:pt x="78740" y="2326640"/>
                    <a:pt x="33020" y="2313940"/>
                  </a:cubicBezTo>
                  <a:cubicBezTo>
                    <a:pt x="19050" y="2310130"/>
                    <a:pt x="13970" y="2305050"/>
                    <a:pt x="8890" y="2297430"/>
                  </a:cubicBezTo>
                  <a:cubicBezTo>
                    <a:pt x="3810" y="2289810"/>
                    <a:pt x="0" y="2277110"/>
                    <a:pt x="1270" y="2268220"/>
                  </a:cubicBezTo>
                  <a:cubicBezTo>
                    <a:pt x="2540" y="2259330"/>
                    <a:pt x="8890" y="2249170"/>
                    <a:pt x="15240" y="2242820"/>
                  </a:cubicBezTo>
                  <a:cubicBezTo>
                    <a:pt x="22860" y="2236470"/>
                    <a:pt x="43180" y="2232660"/>
                    <a:pt x="43180" y="2232660"/>
                  </a:cubicBezTo>
                </a:path>
              </a:pathLst>
            </a:custGeom>
            <a:solidFill>
              <a:srgbClr val="DF8270"/>
            </a:solidFill>
            <a:ln cap="sq">
              <a:noFill/>
              <a:prstDash val="solid"/>
              <a:miter/>
            </a:ln>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5067" y="-371589"/>
            <a:ext cx="18858133" cy="11030178"/>
            <a:chOff x="0" y="0"/>
            <a:chExt cx="25144178" cy="14706903"/>
          </a:xfrm>
        </p:grpSpPr>
        <p:sp>
          <p:nvSpPr>
            <p:cNvPr name="AutoShape 3" id="3"/>
            <p:cNvSpPr/>
            <p:nvPr/>
          </p:nvSpPr>
          <p:spPr>
            <a:xfrm rot="0">
              <a:off x="3420727" y="0"/>
              <a:ext cx="32032" cy="14706903"/>
            </a:xfrm>
            <a:prstGeom prst="rect">
              <a:avLst/>
            </a:prstGeom>
            <a:solidFill>
              <a:srgbClr val="231F20">
                <a:alpha val="9804"/>
              </a:srgbClr>
            </a:solidFill>
          </p:spPr>
        </p:sp>
        <p:sp>
          <p:nvSpPr>
            <p:cNvPr name="AutoShape 4" id="4"/>
            <p:cNvSpPr/>
            <p:nvPr/>
          </p:nvSpPr>
          <p:spPr>
            <a:xfrm rot="0">
              <a:off x="6483223" y="0"/>
              <a:ext cx="32032" cy="14706903"/>
            </a:xfrm>
            <a:prstGeom prst="rect">
              <a:avLst/>
            </a:prstGeom>
            <a:solidFill>
              <a:srgbClr val="231F20">
                <a:alpha val="9804"/>
              </a:srgbClr>
            </a:solidFill>
          </p:spPr>
        </p:sp>
        <p:sp>
          <p:nvSpPr>
            <p:cNvPr name="AutoShape 5" id="5"/>
            <p:cNvSpPr/>
            <p:nvPr/>
          </p:nvSpPr>
          <p:spPr>
            <a:xfrm rot="0">
              <a:off x="9545719" y="0"/>
              <a:ext cx="32032" cy="14706903"/>
            </a:xfrm>
            <a:prstGeom prst="rect">
              <a:avLst/>
            </a:prstGeom>
            <a:solidFill>
              <a:srgbClr val="231F20">
                <a:alpha val="9804"/>
              </a:srgbClr>
            </a:solidFill>
          </p:spPr>
        </p:sp>
        <p:sp>
          <p:nvSpPr>
            <p:cNvPr name="AutoShape 6" id="6"/>
            <p:cNvSpPr/>
            <p:nvPr/>
          </p:nvSpPr>
          <p:spPr>
            <a:xfrm rot="0">
              <a:off x="12608215" y="0"/>
              <a:ext cx="32032" cy="14706903"/>
            </a:xfrm>
            <a:prstGeom prst="rect">
              <a:avLst/>
            </a:prstGeom>
            <a:solidFill>
              <a:srgbClr val="231F20">
                <a:alpha val="9804"/>
              </a:srgbClr>
            </a:solidFill>
          </p:spPr>
        </p:sp>
        <p:sp>
          <p:nvSpPr>
            <p:cNvPr name="AutoShape 7" id="7"/>
            <p:cNvSpPr/>
            <p:nvPr/>
          </p:nvSpPr>
          <p:spPr>
            <a:xfrm rot="0">
              <a:off x="15670711" y="0"/>
              <a:ext cx="32032" cy="14706903"/>
            </a:xfrm>
            <a:prstGeom prst="rect">
              <a:avLst/>
            </a:prstGeom>
            <a:solidFill>
              <a:srgbClr val="231F20">
                <a:alpha val="9804"/>
              </a:srgbClr>
            </a:solidFill>
          </p:spPr>
        </p:sp>
        <p:sp>
          <p:nvSpPr>
            <p:cNvPr name="AutoShape 8" id="8"/>
            <p:cNvSpPr/>
            <p:nvPr/>
          </p:nvSpPr>
          <p:spPr>
            <a:xfrm rot="0">
              <a:off x="18733207" y="0"/>
              <a:ext cx="32032" cy="14706903"/>
            </a:xfrm>
            <a:prstGeom prst="rect">
              <a:avLst/>
            </a:prstGeom>
            <a:solidFill>
              <a:srgbClr val="231F20">
                <a:alpha val="9804"/>
              </a:srgbClr>
            </a:solidFill>
          </p:spPr>
        </p:sp>
        <p:sp>
          <p:nvSpPr>
            <p:cNvPr name="AutoShape 9" id="9"/>
            <p:cNvSpPr/>
            <p:nvPr/>
          </p:nvSpPr>
          <p:spPr>
            <a:xfrm rot="0">
              <a:off x="21795704" y="0"/>
              <a:ext cx="32032" cy="14706903"/>
            </a:xfrm>
            <a:prstGeom prst="rect">
              <a:avLst/>
            </a:prstGeom>
            <a:solidFill>
              <a:srgbClr val="231F20">
                <a:alpha val="9804"/>
              </a:srgbClr>
            </a:solidFill>
          </p:spPr>
        </p:sp>
        <p:sp>
          <p:nvSpPr>
            <p:cNvPr name="AutoShape 10" id="10"/>
            <p:cNvSpPr/>
            <p:nvPr/>
          </p:nvSpPr>
          <p:spPr>
            <a:xfrm rot="-5400000">
              <a:off x="12556073" y="-9626701"/>
              <a:ext cx="32032" cy="25144178"/>
            </a:xfrm>
            <a:prstGeom prst="rect">
              <a:avLst/>
            </a:prstGeom>
            <a:solidFill>
              <a:srgbClr val="231F20">
                <a:alpha val="9804"/>
              </a:srgbClr>
            </a:solidFill>
          </p:spPr>
        </p:sp>
        <p:sp>
          <p:nvSpPr>
            <p:cNvPr name="AutoShape 11" id="11"/>
            <p:cNvSpPr/>
            <p:nvPr/>
          </p:nvSpPr>
          <p:spPr>
            <a:xfrm rot="-5400000">
              <a:off x="12556073" y="-6536199"/>
              <a:ext cx="32032" cy="25144178"/>
            </a:xfrm>
            <a:prstGeom prst="rect">
              <a:avLst/>
            </a:prstGeom>
            <a:solidFill>
              <a:srgbClr val="231F20">
                <a:alpha val="9804"/>
              </a:srgbClr>
            </a:solidFill>
          </p:spPr>
        </p:sp>
        <p:sp>
          <p:nvSpPr>
            <p:cNvPr name="AutoShape 12" id="12"/>
            <p:cNvSpPr/>
            <p:nvPr/>
          </p:nvSpPr>
          <p:spPr>
            <a:xfrm rot="-5400000">
              <a:off x="12556073" y="-3445697"/>
              <a:ext cx="32032" cy="25144178"/>
            </a:xfrm>
            <a:prstGeom prst="rect">
              <a:avLst/>
            </a:prstGeom>
            <a:solidFill>
              <a:srgbClr val="231F20">
                <a:alpha val="9804"/>
              </a:srgbClr>
            </a:solidFill>
          </p:spPr>
        </p:sp>
        <p:sp>
          <p:nvSpPr>
            <p:cNvPr name="AutoShape 13" id="13"/>
            <p:cNvSpPr/>
            <p:nvPr/>
          </p:nvSpPr>
          <p:spPr>
            <a:xfrm rot="-5400000">
              <a:off x="12556073" y="-355195"/>
              <a:ext cx="32032" cy="25144178"/>
            </a:xfrm>
            <a:prstGeom prst="rect">
              <a:avLst/>
            </a:prstGeom>
            <a:solidFill>
              <a:srgbClr val="231F20">
                <a:alpha val="9804"/>
              </a:srgbClr>
            </a:solidFill>
          </p:spPr>
        </p:sp>
      </p:grpSp>
      <p:sp>
        <p:nvSpPr>
          <p:cNvPr name="Freeform 14" id="14"/>
          <p:cNvSpPr/>
          <p:nvPr/>
        </p:nvSpPr>
        <p:spPr>
          <a:xfrm flipH="false" flipV="false" rot="0">
            <a:off x="547287" y="3125090"/>
            <a:ext cx="7148021" cy="3985022"/>
          </a:xfrm>
          <a:custGeom>
            <a:avLst/>
            <a:gdLst/>
            <a:ahLst/>
            <a:cxnLst/>
            <a:rect r="r" b="b" t="t" l="l"/>
            <a:pathLst>
              <a:path h="3985022" w="7148021">
                <a:moveTo>
                  <a:pt x="0" y="0"/>
                </a:moveTo>
                <a:lnTo>
                  <a:pt x="7148021" y="0"/>
                </a:lnTo>
                <a:lnTo>
                  <a:pt x="7148021" y="3985022"/>
                </a:lnTo>
                <a:lnTo>
                  <a:pt x="0" y="3985022"/>
                </a:lnTo>
                <a:lnTo>
                  <a:pt x="0" y="0"/>
                </a:lnTo>
                <a:close/>
              </a:path>
            </a:pathLst>
          </a:custGeom>
          <a:blipFill>
            <a:blip r:embed="rId2"/>
            <a:stretch>
              <a:fillRect l="0" t="0" r="0" b="0"/>
            </a:stretch>
          </a:blipFill>
        </p:spPr>
      </p:sp>
      <p:sp>
        <p:nvSpPr>
          <p:cNvPr name="Freeform 15" id="15"/>
          <p:cNvSpPr/>
          <p:nvPr/>
        </p:nvSpPr>
        <p:spPr>
          <a:xfrm flipH="false" flipV="false" rot="0">
            <a:off x="13089237" y="3125090"/>
            <a:ext cx="4846024" cy="3876819"/>
          </a:xfrm>
          <a:custGeom>
            <a:avLst/>
            <a:gdLst/>
            <a:ahLst/>
            <a:cxnLst/>
            <a:rect r="r" b="b" t="t" l="l"/>
            <a:pathLst>
              <a:path h="3876819" w="4846024">
                <a:moveTo>
                  <a:pt x="0" y="0"/>
                </a:moveTo>
                <a:lnTo>
                  <a:pt x="4846024" y="0"/>
                </a:lnTo>
                <a:lnTo>
                  <a:pt x="4846024" y="3876819"/>
                </a:lnTo>
                <a:lnTo>
                  <a:pt x="0" y="3876819"/>
                </a:lnTo>
                <a:lnTo>
                  <a:pt x="0" y="0"/>
                </a:lnTo>
                <a:close/>
              </a:path>
            </a:pathLst>
          </a:custGeom>
          <a:blipFill>
            <a:blip r:embed="rId2"/>
            <a:stretch>
              <a:fillRect l="-43497" t="0" r="0" b="0"/>
            </a:stretch>
          </a:blipFill>
        </p:spPr>
      </p:sp>
      <p:sp>
        <p:nvSpPr>
          <p:cNvPr name="Freeform 16" id="16"/>
          <p:cNvSpPr/>
          <p:nvPr/>
        </p:nvSpPr>
        <p:spPr>
          <a:xfrm flipH="false" flipV="false" rot="0">
            <a:off x="10252172" y="3175923"/>
            <a:ext cx="2516769" cy="3775153"/>
          </a:xfrm>
          <a:custGeom>
            <a:avLst/>
            <a:gdLst/>
            <a:ahLst/>
            <a:cxnLst/>
            <a:rect r="r" b="b" t="t" l="l"/>
            <a:pathLst>
              <a:path h="3775153" w="2516769">
                <a:moveTo>
                  <a:pt x="0" y="0"/>
                </a:moveTo>
                <a:lnTo>
                  <a:pt x="2516769" y="0"/>
                </a:lnTo>
                <a:lnTo>
                  <a:pt x="2516769" y="3775153"/>
                </a:lnTo>
                <a:lnTo>
                  <a:pt x="0" y="3775153"/>
                </a:lnTo>
                <a:lnTo>
                  <a:pt x="0" y="0"/>
                </a:lnTo>
                <a:close/>
              </a:path>
            </a:pathLst>
          </a:custGeom>
          <a:blipFill>
            <a:blip r:embed="rId2"/>
            <a:stretch>
              <a:fillRect l="0" t="0" r="-169058" b="0"/>
            </a:stretch>
          </a:blipFill>
        </p:spPr>
      </p:sp>
      <p:sp>
        <p:nvSpPr>
          <p:cNvPr name="TextBox 17" id="17"/>
          <p:cNvSpPr txBox="true"/>
          <p:nvPr/>
        </p:nvSpPr>
        <p:spPr>
          <a:xfrm rot="0">
            <a:off x="3003378" y="7736376"/>
            <a:ext cx="2133600" cy="748030"/>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HK Grotesk Light"/>
              </a:rPr>
              <a:t>Category</a:t>
            </a:r>
          </a:p>
        </p:txBody>
      </p:sp>
      <p:sp>
        <p:nvSpPr>
          <p:cNvPr name="TextBox 18" id="18"/>
          <p:cNvSpPr txBox="true"/>
          <p:nvPr/>
        </p:nvSpPr>
        <p:spPr>
          <a:xfrm rot="0">
            <a:off x="10664783" y="8062767"/>
            <a:ext cx="4339947" cy="748030"/>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HK Grotesk Light"/>
              </a:rPr>
              <a:t>Competitors share</a:t>
            </a:r>
          </a:p>
        </p:txBody>
      </p:sp>
      <p:sp>
        <p:nvSpPr>
          <p:cNvPr name="TextBox 19" id="19"/>
          <p:cNvSpPr txBox="true"/>
          <p:nvPr/>
        </p:nvSpPr>
        <p:spPr>
          <a:xfrm rot="0">
            <a:off x="10252172" y="933450"/>
            <a:ext cx="2582585" cy="748030"/>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HK Grotesk Light"/>
              </a:rPr>
              <a:t>Your share</a:t>
            </a:r>
          </a:p>
        </p:txBody>
      </p:sp>
      <p:grpSp>
        <p:nvGrpSpPr>
          <p:cNvPr name="Group 20" id="20"/>
          <p:cNvGrpSpPr/>
          <p:nvPr/>
        </p:nvGrpSpPr>
        <p:grpSpPr>
          <a:xfrm rot="0">
            <a:off x="7851248" y="4639444"/>
            <a:ext cx="2185795" cy="848110"/>
            <a:chOff x="0" y="0"/>
            <a:chExt cx="4575810" cy="1775460"/>
          </a:xfrm>
        </p:grpSpPr>
        <p:sp>
          <p:nvSpPr>
            <p:cNvPr name="Freeform 21" id="21"/>
            <p:cNvSpPr/>
            <p:nvPr/>
          </p:nvSpPr>
          <p:spPr>
            <a:xfrm flipH="false" flipV="false" rot="0">
              <a:off x="49530" y="48260"/>
              <a:ext cx="4494530" cy="1681480"/>
            </a:xfrm>
            <a:custGeom>
              <a:avLst/>
              <a:gdLst/>
              <a:ahLst/>
              <a:cxnLst/>
              <a:rect r="r" b="b" t="t" l="l"/>
              <a:pathLst>
                <a:path h="1681480" w="4494530">
                  <a:moveTo>
                    <a:pt x="62230" y="683260"/>
                  </a:moveTo>
                  <a:cubicBezTo>
                    <a:pt x="4081780" y="687070"/>
                    <a:pt x="4086860" y="689610"/>
                    <a:pt x="4097020" y="698500"/>
                  </a:cubicBezTo>
                  <a:cubicBezTo>
                    <a:pt x="4107180" y="707390"/>
                    <a:pt x="4117340" y="723900"/>
                    <a:pt x="4118610" y="737870"/>
                  </a:cubicBezTo>
                  <a:cubicBezTo>
                    <a:pt x="4119880" y="751840"/>
                    <a:pt x="4114800" y="770890"/>
                    <a:pt x="4107180" y="782320"/>
                  </a:cubicBezTo>
                  <a:cubicBezTo>
                    <a:pt x="4099560" y="793750"/>
                    <a:pt x="4086860" y="805180"/>
                    <a:pt x="4070350" y="807720"/>
                  </a:cubicBezTo>
                  <a:cubicBezTo>
                    <a:pt x="4044950" y="811530"/>
                    <a:pt x="4004310" y="787400"/>
                    <a:pt x="3966210" y="770890"/>
                  </a:cubicBezTo>
                  <a:cubicBezTo>
                    <a:pt x="3914140" y="748030"/>
                    <a:pt x="3865880" y="721360"/>
                    <a:pt x="3789680" y="679450"/>
                  </a:cubicBezTo>
                  <a:cubicBezTo>
                    <a:pt x="3646170" y="600710"/>
                    <a:pt x="3360420" y="422910"/>
                    <a:pt x="3177540" y="323850"/>
                  </a:cubicBezTo>
                  <a:cubicBezTo>
                    <a:pt x="3034030" y="246380"/>
                    <a:pt x="2835910" y="173990"/>
                    <a:pt x="2785110" y="128270"/>
                  </a:cubicBezTo>
                  <a:cubicBezTo>
                    <a:pt x="2768600" y="113030"/>
                    <a:pt x="2763520" y="104140"/>
                    <a:pt x="2760980" y="90170"/>
                  </a:cubicBezTo>
                  <a:cubicBezTo>
                    <a:pt x="2758440" y="73660"/>
                    <a:pt x="2768600" y="44450"/>
                    <a:pt x="2777490" y="31750"/>
                  </a:cubicBezTo>
                  <a:cubicBezTo>
                    <a:pt x="2783840" y="22860"/>
                    <a:pt x="2790190" y="19050"/>
                    <a:pt x="2802890" y="15240"/>
                  </a:cubicBezTo>
                  <a:cubicBezTo>
                    <a:pt x="2828290" y="6350"/>
                    <a:pt x="2876550" y="0"/>
                    <a:pt x="2926080" y="2540"/>
                  </a:cubicBezTo>
                  <a:cubicBezTo>
                    <a:pt x="3003550" y="7620"/>
                    <a:pt x="3114040" y="27940"/>
                    <a:pt x="3220720" y="69850"/>
                  </a:cubicBezTo>
                  <a:cubicBezTo>
                    <a:pt x="3366770" y="125730"/>
                    <a:pt x="3544570" y="247650"/>
                    <a:pt x="3708400" y="344170"/>
                  </a:cubicBezTo>
                  <a:cubicBezTo>
                    <a:pt x="3878580" y="444500"/>
                    <a:pt x="4090670" y="591820"/>
                    <a:pt x="4220210" y="664210"/>
                  </a:cubicBezTo>
                  <a:cubicBezTo>
                    <a:pt x="4296410" y="706120"/>
                    <a:pt x="4362450" y="708660"/>
                    <a:pt x="4405630" y="754380"/>
                  </a:cubicBezTo>
                  <a:cubicBezTo>
                    <a:pt x="4446270" y="797560"/>
                    <a:pt x="4494530" y="873760"/>
                    <a:pt x="4475480" y="925830"/>
                  </a:cubicBezTo>
                  <a:cubicBezTo>
                    <a:pt x="4445000" y="1008380"/>
                    <a:pt x="4187190" y="1070610"/>
                    <a:pt x="4067810" y="1141730"/>
                  </a:cubicBezTo>
                  <a:cubicBezTo>
                    <a:pt x="3970020" y="1200150"/>
                    <a:pt x="3898900" y="1245870"/>
                    <a:pt x="3807460" y="1313180"/>
                  </a:cubicBezTo>
                  <a:cubicBezTo>
                    <a:pt x="3696970" y="1395730"/>
                    <a:pt x="3543300" y="1544320"/>
                    <a:pt x="3455670" y="1606550"/>
                  </a:cubicBezTo>
                  <a:cubicBezTo>
                    <a:pt x="3407410" y="1639570"/>
                    <a:pt x="3368040" y="1666240"/>
                    <a:pt x="3337560" y="1675130"/>
                  </a:cubicBezTo>
                  <a:cubicBezTo>
                    <a:pt x="3319780" y="1680210"/>
                    <a:pt x="3305810" y="1680210"/>
                    <a:pt x="3291840" y="1676400"/>
                  </a:cubicBezTo>
                  <a:cubicBezTo>
                    <a:pt x="3277870" y="1672590"/>
                    <a:pt x="3261360" y="1662430"/>
                    <a:pt x="3253740" y="1649730"/>
                  </a:cubicBezTo>
                  <a:cubicBezTo>
                    <a:pt x="3243580" y="1634490"/>
                    <a:pt x="3239770" y="1601470"/>
                    <a:pt x="3244850" y="1583690"/>
                  </a:cubicBezTo>
                  <a:cubicBezTo>
                    <a:pt x="3248660" y="1568450"/>
                    <a:pt x="3261360" y="1555750"/>
                    <a:pt x="3272790" y="1548130"/>
                  </a:cubicBezTo>
                  <a:cubicBezTo>
                    <a:pt x="3285490" y="1540510"/>
                    <a:pt x="3303270" y="1535430"/>
                    <a:pt x="3317240" y="1536700"/>
                  </a:cubicBezTo>
                  <a:cubicBezTo>
                    <a:pt x="3332480" y="1537970"/>
                    <a:pt x="3350260" y="1543050"/>
                    <a:pt x="3360420" y="1554480"/>
                  </a:cubicBezTo>
                  <a:cubicBezTo>
                    <a:pt x="3373120" y="1568450"/>
                    <a:pt x="3385820" y="1597660"/>
                    <a:pt x="3383280" y="1617980"/>
                  </a:cubicBezTo>
                  <a:cubicBezTo>
                    <a:pt x="3380740" y="1637030"/>
                    <a:pt x="3361690" y="1663700"/>
                    <a:pt x="3343910" y="1672590"/>
                  </a:cubicBezTo>
                  <a:cubicBezTo>
                    <a:pt x="3326130" y="1681480"/>
                    <a:pt x="3294380" y="1681480"/>
                    <a:pt x="3277870" y="1671320"/>
                  </a:cubicBezTo>
                  <a:cubicBezTo>
                    <a:pt x="3260090" y="1661160"/>
                    <a:pt x="3242310" y="1634490"/>
                    <a:pt x="3241040" y="1614170"/>
                  </a:cubicBezTo>
                  <a:cubicBezTo>
                    <a:pt x="3239770" y="1595120"/>
                    <a:pt x="3252470" y="1568450"/>
                    <a:pt x="3267710" y="1553210"/>
                  </a:cubicBezTo>
                  <a:cubicBezTo>
                    <a:pt x="3285490" y="1535430"/>
                    <a:pt x="3315970" y="1539240"/>
                    <a:pt x="3348990" y="1520190"/>
                  </a:cubicBezTo>
                  <a:cubicBezTo>
                    <a:pt x="3413760" y="1483360"/>
                    <a:pt x="3547110" y="1381760"/>
                    <a:pt x="3616960" y="1322070"/>
                  </a:cubicBezTo>
                  <a:cubicBezTo>
                    <a:pt x="3667760" y="1278890"/>
                    <a:pt x="3688080" y="1244600"/>
                    <a:pt x="3738880" y="1202690"/>
                  </a:cubicBezTo>
                  <a:cubicBezTo>
                    <a:pt x="3807460" y="1145540"/>
                    <a:pt x="3916680" y="1074420"/>
                    <a:pt x="3999230" y="1019810"/>
                  </a:cubicBezTo>
                  <a:cubicBezTo>
                    <a:pt x="4072890" y="971550"/>
                    <a:pt x="4142740" y="924560"/>
                    <a:pt x="4211320" y="889000"/>
                  </a:cubicBezTo>
                  <a:cubicBezTo>
                    <a:pt x="4272280" y="857250"/>
                    <a:pt x="4371340" y="795020"/>
                    <a:pt x="4390390" y="810260"/>
                  </a:cubicBezTo>
                  <a:cubicBezTo>
                    <a:pt x="4404360" y="821690"/>
                    <a:pt x="4392930" y="901700"/>
                    <a:pt x="4366260" y="913130"/>
                  </a:cubicBezTo>
                  <a:cubicBezTo>
                    <a:pt x="4296410" y="941070"/>
                    <a:pt x="3973830" y="646430"/>
                    <a:pt x="3774440" y="525780"/>
                  </a:cubicBezTo>
                  <a:cubicBezTo>
                    <a:pt x="3580130" y="407670"/>
                    <a:pt x="3329940" y="256540"/>
                    <a:pt x="3183890" y="195580"/>
                  </a:cubicBezTo>
                  <a:cubicBezTo>
                    <a:pt x="3103880" y="162560"/>
                    <a:pt x="3053080" y="149860"/>
                    <a:pt x="2988310" y="139700"/>
                  </a:cubicBezTo>
                  <a:cubicBezTo>
                    <a:pt x="2924810" y="130810"/>
                    <a:pt x="2833370" y="151130"/>
                    <a:pt x="2797810" y="135890"/>
                  </a:cubicBezTo>
                  <a:cubicBezTo>
                    <a:pt x="2780030" y="128270"/>
                    <a:pt x="2771140" y="116840"/>
                    <a:pt x="2764790" y="104140"/>
                  </a:cubicBezTo>
                  <a:cubicBezTo>
                    <a:pt x="2758440" y="91440"/>
                    <a:pt x="2758440" y="72390"/>
                    <a:pt x="2762250" y="58420"/>
                  </a:cubicBezTo>
                  <a:cubicBezTo>
                    <a:pt x="2766060" y="44450"/>
                    <a:pt x="2777490" y="30480"/>
                    <a:pt x="2788920" y="22860"/>
                  </a:cubicBezTo>
                  <a:cubicBezTo>
                    <a:pt x="2801620" y="15240"/>
                    <a:pt x="2810510" y="8890"/>
                    <a:pt x="2834640" y="12700"/>
                  </a:cubicBezTo>
                  <a:cubicBezTo>
                    <a:pt x="2969260" y="31750"/>
                    <a:pt x="3972560" y="603250"/>
                    <a:pt x="4084320" y="689610"/>
                  </a:cubicBezTo>
                  <a:cubicBezTo>
                    <a:pt x="4104640" y="704850"/>
                    <a:pt x="4109720" y="711200"/>
                    <a:pt x="4114800" y="722630"/>
                  </a:cubicBezTo>
                  <a:cubicBezTo>
                    <a:pt x="4119880" y="732790"/>
                    <a:pt x="4119880" y="742950"/>
                    <a:pt x="4118610" y="753110"/>
                  </a:cubicBezTo>
                  <a:cubicBezTo>
                    <a:pt x="4117340" y="763270"/>
                    <a:pt x="4113530" y="773430"/>
                    <a:pt x="4107180" y="782320"/>
                  </a:cubicBezTo>
                  <a:cubicBezTo>
                    <a:pt x="4099560" y="792480"/>
                    <a:pt x="4094480" y="800100"/>
                    <a:pt x="4070350" y="807720"/>
                  </a:cubicBezTo>
                  <a:cubicBezTo>
                    <a:pt x="3837940" y="880110"/>
                    <a:pt x="306070" y="852170"/>
                    <a:pt x="62230" y="807720"/>
                  </a:cubicBezTo>
                  <a:cubicBezTo>
                    <a:pt x="36830" y="802640"/>
                    <a:pt x="31750" y="801370"/>
                    <a:pt x="21590" y="792480"/>
                  </a:cubicBezTo>
                  <a:cubicBezTo>
                    <a:pt x="11430" y="783590"/>
                    <a:pt x="2540" y="767080"/>
                    <a:pt x="1270" y="753110"/>
                  </a:cubicBezTo>
                  <a:cubicBezTo>
                    <a:pt x="0" y="739140"/>
                    <a:pt x="2540" y="721360"/>
                    <a:pt x="11430" y="709930"/>
                  </a:cubicBezTo>
                  <a:cubicBezTo>
                    <a:pt x="21590" y="697230"/>
                    <a:pt x="62230" y="683260"/>
                    <a:pt x="62230" y="683260"/>
                  </a:cubicBezTo>
                </a:path>
              </a:pathLst>
            </a:custGeom>
            <a:solidFill>
              <a:srgbClr val="F1B7B9"/>
            </a:solidFill>
            <a:ln cap="sq">
              <a:noFill/>
              <a:prstDash val="solid"/>
              <a:miter/>
            </a:ln>
          </p:spPr>
        </p:sp>
      </p:grpSp>
      <p:grpSp>
        <p:nvGrpSpPr>
          <p:cNvPr name="Group 22" id="22"/>
          <p:cNvGrpSpPr/>
          <p:nvPr/>
        </p:nvGrpSpPr>
        <p:grpSpPr>
          <a:xfrm rot="0">
            <a:off x="9591137" y="1826631"/>
            <a:ext cx="1322070" cy="2324100"/>
            <a:chOff x="0" y="0"/>
            <a:chExt cx="1762760" cy="3098800"/>
          </a:xfrm>
        </p:grpSpPr>
        <p:sp>
          <p:nvSpPr>
            <p:cNvPr name="Freeform 23" id="23"/>
            <p:cNvSpPr/>
            <p:nvPr/>
          </p:nvSpPr>
          <p:spPr>
            <a:xfrm flipH="false" flipV="false" rot="0">
              <a:off x="49530" y="50800"/>
              <a:ext cx="1662430" cy="3012440"/>
            </a:xfrm>
            <a:custGeom>
              <a:avLst/>
              <a:gdLst/>
              <a:ahLst/>
              <a:cxnLst/>
              <a:rect r="r" b="b" t="t" l="l"/>
              <a:pathLst>
                <a:path h="3012440" w="1662430">
                  <a:moveTo>
                    <a:pt x="1653540" y="67310"/>
                  </a:moveTo>
                  <a:cubicBezTo>
                    <a:pt x="1554480" y="181610"/>
                    <a:pt x="1496060" y="217170"/>
                    <a:pt x="1449070" y="260350"/>
                  </a:cubicBezTo>
                  <a:cubicBezTo>
                    <a:pt x="1399540" y="306070"/>
                    <a:pt x="1365250" y="345440"/>
                    <a:pt x="1301750" y="412750"/>
                  </a:cubicBezTo>
                  <a:cubicBezTo>
                    <a:pt x="1182370" y="539750"/>
                    <a:pt x="877570" y="864870"/>
                    <a:pt x="789940" y="970280"/>
                  </a:cubicBezTo>
                  <a:cubicBezTo>
                    <a:pt x="756920" y="1009650"/>
                    <a:pt x="746760" y="1019810"/>
                    <a:pt x="726440" y="1054100"/>
                  </a:cubicBezTo>
                  <a:cubicBezTo>
                    <a:pt x="697230" y="1102360"/>
                    <a:pt x="670560" y="1162050"/>
                    <a:pt x="641350" y="1239520"/>
                  </a:cubicBezTo>
                  <a:cubicBezTo>
                    <a:pt x="595630" y="1362710"/>
                    <a:pt x="528320" y="1592580"/>
                    <a:pt x="497840" y="1728470"/>
                  </a:cubicBezTo>
                  <a:cubicBezTo>
                    <a:pt x="476250" y="1822450"/>
                    <a:pt x="468630" y="1874520"/>
                    <a:pt x="459740" y="1972310"/>
                  </a:cubicBezTo>
                  <a:cubicBezTo>
                    <a:pt x="445770" y="2120900"/>
                    <a:pt x="415290" y="2404110"/>
                    <a:pt x="443230" y="2534920"/>
                  </a:cubicBezTo>
                  <a:cubicBezTo>
                    <a:pt x="459740" y="2611120"/>
                    <a:pt x="492760" y="2649220"/>
                    <a:pt x="527050" y="2706370"/>
                  </a:cubicBezTo>
                  <a:cubicBezTo>
                    <a:pt x="565150" y="2771140"/>
                    <a:pt x="671830" y="2858770"/>
                    <a:pt x="668020" y="2900680"/>
                  </a:cubicBezTo>
                  <a:cubicBezTo>
                    <a:pt x="665480" y="2923540"/>
                    <a:pt x="637540" y="2941320"/>
                    <a:pt x="617220" y="2950210"/>
                  </a:cubicBezTo>
                  <a:cubicBezTo>
                    <a:pt x="596900" y="2959100"/>
                    <a:pt x="577850" y="2955290"/>
                    <a:pt x="544830" y="2954020"/>
                  </a:cubicBezTo>
                  <a:cubicBezTo>
                    <a:pt x="476250" y="2950210"/>
                    <a:pt x="317500" y="2924810"/>
                    <a:pt x="223520" y="2904490"/>
                  </a:cubicBezTo>
                  <a:cubicBezTo>
                    <a:pt x="148590" y="2887980"/>
                    <a:pt x="58420" y="2874010"/>
                    <a:pt x="25400" y="2846070"/>
                  </a:cubicBezTo>
                  <a:cubicBezTo>
                    <a:pt x="8890" y="2832100"/>
                    <a:pt x="0" y="2813050"/>
                    <a:pt x="1270" y="2797810"/>
                  </a:cubicBezTo>
                  <a:cubicBezTo>
                    <a:pt x="2540" y="2783840"/>
                    <a:pt x="11430" y="2769870"/>
                    <a:pt x="27940" y="2760980"/>
                  </a:cubicBezTo>
                  <a:cubicBezTo>
                    <a:pt x="66040" y="2740660"/>
                    <a:pt x="190500" y="2743200"/>
                    <a:pt x="266700" y="2750820"/>
                  </a:cubicBezTo>
                  <a:cubicBezTo>
                    <a:pt x="337820" y="2757170"/>
                    <a:pt x="412750" y="2778760"/>
                    <a:pt x="471170" y="2799080"/>
                  </a:cubicBezTo>
                  <a:cubicBezTo>
                    <a:pt x="516890" y="2814320"/>
                    <a:pt x="554990" y="2843530"/>
                    <a:pt x="588010" y="2852420"/>
                  </a:cubicBezTo>
                  <a:cubicBezTo>
                    <a:pt x="610870" y="2857500"/>
                    <a:pt x="623570" y="2851150"/>
                    <a:pt x="647700" y="2856230"/>
                  </a:cubicBezTo>
                  <a:cubicBezTo>
                    <a:pt x="684530" y="2863850"/>
                    <a:pt x="779780" y="2915920"/>
                    <a:pt x="788670" y="2904490"/>
                  </a:cubicBezTo>
                  <a:cubicBezTo>
                    <a:pt x="795020" y="2896870"/>
                    <a:pt x="764540" y="2875280"/>
                    <a:pt x="756920" y="2847340"/>
                  </a:cubicBezTo>
                  <a:cubicBezTo>
                    <a:pt x="740410" y="2782570"/>
                    <a:pt x="742950" y="2569210"/>
                    <a:pt x="756920" y="2509520"/>
                  </a:cubicBezTo>
                  <a:cubicBezTo>
                    <a:pt x="762000" y="2486660"/>
                    <a:pt x="767080" y="2473960"/>
                    <a:pt x="779780" y="2465070"/>
                  </a:cubicBezTo>
                  <a:cubicBezTo>
                    <a:pt x="792480" y="2456180"/>
                    <a:pt x="816610" y="2454910"/>
                    <a:pt x="830580" y="2459990"/>
                  </a:cubicBezTo>
                  <a:cubicBezTo>
                    <a:pt x="844550" y="2465070"/>
                    <a:pt x="861060" y="2484120"/>
                    <a:pt x="863600" y="2498090"/>
                  </a:cubicBezTo>
                  <a:cubicBezTo>
                    <a:pt x="866140" y="2512060"/>
                    <a:pt x="859790" y="2536190"/>
                    <a:pt x="849630" y="2546350"/>
                  </a:cubicBezTo>
                  <a:cubicBezTo>
                    <a:pt x="839470" y="2557780"/>
                    <a:pt x="815340" y="2564130"/>
                    <a:pt x="801370" y="2562860"/>
                  </a:cubicBezTo>
                  <a:cubicBezTo>
                    <a:pt x="789940" y="2561590"/>
                    <a:pt x="778510" y="2553970"/>
                    <a:pt x="770890" y="2546350"/>
                  </a:cubicBezTo>
                  <a:cubicBezTo>
                    <a:pt x="763270" y="2538730"/>
                    <a:pt x="756920" y="2527300"/>
                    <a:pt x="756920" y="2515870"/>
                  </a:cubicBezTo>
                  <a:cubicBezTo>
                    <a:pt x="756920" y="2501900"/>
                    <a:pt x="764540" y="2479040"/>
                    <a:pt x="775970" y="2468880"/>
                  </a:cubicBezTo>
                  <a:cubicBezTo>
                    <a:pt x="787400" y="2458720"/>
                    <a:pt x="811530" y="2454910"/>
                    <a:pt x="825500" y="2457450"/>
                  </a:cubicBezTo>
                  <a:cubicBezTo>
                    <a:pt x="836930" y="2459990"/>
                    <a:pt x="847090" y="2467610"/>
                    <a:pt x="853440" y="2476500"/>
                  </a:cubicBezTo>
                  <a:cubicBezTo>
                    <a:pt x="859790" y="2485390"/>
                    <a:pt x="862330" y="2491740"/>
                    <a:pt x="864870" y="2509520"/>
                  </a:cubicBezTo>
                  <a:cubicBezTo>
                    <a:pt x="875030" y="2570480"/>
                    <a:pt x="887730" y="2857500"/>
                    <a:pt x="858520" y="2933700"/>
                  </a:cubicBezTo>
                  <a:cubicBezTo>
                    <a:pt x="845820" y="2967990"/>
                    <a:pt x="831850" y="2988310"/>
                    <a:pt x="803910" y="2997200"/>
                  </a:cubicBezTo>
                  <a:cubicBezTo>
                    <a:pt x="759460" y="3012440"/>
                    <a:pt x="646430" y="2965450"/>
                    <a:pt x="593090" y="2951480"/>
                  </a:cubicBezTo>
                  <a:cubicBezTo>
                    <a:pt x="561340" y="2942590"/>
                    <a:pt x="538480" y="2938780"/>
                    <a:pt x="515620" y="2928620"/>
                  </a:cubicBezTo>
                  <a:cubicBezTo>
                    <a:pt x="494030" y="2918460"/>
                    <a:pt x="483870" y="2903220"/>
                    <a:pt x="457200" y="2891790"/>
                  </a:cubicBezTo>
                  <a:cubicBezTo>
                    <a:pt x="412750" y="2872740"/>
                    <a:pt x="334010" y="2853690"/>
                    <a:pt x="265430" y="2846070"/>
                  </a:cubicBezTo>
                  <a:cubicBezTo>
                    <a:pt x="190500" y="2837180"/>
                    <a:pt x="60960" y="2862580"/>
                    <a:pt x="25400" y="2846070"/>
                  </a:cubicBezTo>
                  <a:cubicBezTo>
                    <a:pt x="11430" y="2839720"/>
                    <a:pt x="7620" y="2830830"/>
                    <a:pt x="3810" y="2820670"/>
                  </a:cubicBezTo>
                  <a:cubicBezTo>
                    <a:pt x="0" y="2810510"/>
                    <a:pt x="0" y="2796540"/>
                    <a:pt x="3810" y="2786380"/>
                  </a:cubicBezTo>
                  <a:cubicBezTo>
                    <a:pt x="7620" y="2776220"/>
                    <a:pt x="17780" y="2766060"/>
                    <a:pt x="27940" y="2760980"/>
                  </a:cubicBezTo>
                  <a:cubicBezTo>
                    <a:pt x="36830" y="2755900"/>
                    <a:pt x="45720" y="2755900"/>
                    <a:pt x="60960" y="2757170"/>
                  </a:cubicBezTo>
                  <a:cubicBezTo>
                    <a:pt x="95250" y="2760980"/>
                    <a:pt x="162560" y="2796540"/>
                    <a:pt x="231140" y="2811780"/>
                  </a:cubicBezTo>
                  <a:cubicBezTo>
                    <a:pt x="328930" y="2833370"/>
                    <a:pt x="574040" y="2821940"/>
                    <a:pt x="596900" y="2857500"/>
                  </a:cubicBezTo>
                  <a:cubicBezTo>
                    <a:pt x="605790" y="2871470"/>
                    <a:pt x="590550" y="2905760"/>
                    <a:pt x="580390" y="2907030"/>
                  </a:cubicBezTo>
                  <a:cubicBezTo>
                    <a:pt x="558800" y="2910840"/>
                    <a:pt x="487680" y="2797810"/>
                    <a:pt x="453390" y="2744470"/>
                  </a:cubicBezTo>
                  <a:cubicBezTo>
                    <a:pt x="422910" y="2697480"/>
                    <a:pt x="396240" y="2642870"/>
                    <a:pt x="382270" y="2603500"/>
                  </a:cubicBezTo>
                  <a:cubicBezTo>
                    <a:pt x="373380" y="2576830"/>
                    <a:pt x="370840" y="2569210"/>
                    <a:pt x="367030" y="2534920"/>
                  </a:cubicBezTo>
                  <a:cubicBezTo>
                    <a:pt x="358140" y="2437130"/>
                    <a:pt x="369570" y="2112010"/>
                    <a:pt x="383540" y="1959610"/>
                  </a:cubicBezTo>
                  <a:cubicBezTo>
                    <a:pt x="393700" y="1859280"/>
                    <a:pt x="402590" y="1805940"/>
                    <a:pt x="424180" y="1709420"/>
                  </a:cubicBezTo>
                  <a:cubicBezTo>
                    <a:pt x="455930" y="1569720"/>
                    <a:pt x="523240" y="1336040"/>
                    <a:pt x="571500" y="1207770"/>
                  </a:cubicBezTo>
                  <a:cubicBezTo>
                    <a:pt x="603250" y="1125220"/>
                    <a:pt x="633730" y="1060450"/>
                    <a:pt x="665480" y="1008380"/>
                  </a:cubicBezTo>
                  <a:cubicBezTo>
                    <a:pt x="687070" y="971550"/>
                    <a:pt x="697230" y="960120"/>
                    <a:pt x="731520" y="919480"/>
                  </a:cubicBezTo>
                  <a:cubicBezTo>
                    <a:pt x="820420" y="811530"/>
                    <a:pt x="1122680" y="487680"/>
                    <a:pt x="1244600" y="358140"/>
                  </a:cubicBezTo>
                  <a:cubicBezTo>
                    <a:pt x="1310640" y="288290"/>
                    <a:pt x="1347470" y="245110"/>
                    <a:pt x="1398270" y="199390"/>
                  </a:cubicBezTo>
                  <a:cubicBezTo>
                    <a:pt x="1441450" y="158750"/>
                    <a:pt x="1492250" y="129540"/>
                    <a:pt x="1527810" y="93980"/>
                  </a:cubicBezTo>
                  <a:cubicBezTo>
                    <a:pt x="1555750" y="66040"/>
                    <a:pt x="1577340" y="22860"/>
                    <a:pt x="1596390" y="8890"/>
                  </a:cubicBezTo>
                  <a:cubicBezTo>
                    <a:pt x="1606550" y="2540"/>
                    <a:pt x="1615440" y="0"/>
                    <a:pt x="1624330" y="0"/>
                  </a:cubicBezTo>
                  <a:cubicBezTo>
                    <a:pt x="1633220" y="0"/>
                    <a:pt x="1644650" y="6350"/>
                    <a:pt x="1651000" y="12700"/>
                  </a:cubicBezTo>
                  <a:cubicBezTo>
                    <a:pt x="1657350" y="19050"/>
                    <a:pt x="1662430" y="30480"/>
                    <a:pt x="1662430" y="39370"/>
                  </a:cubicBezTo>
                  <a:cubicBezTo>
                    <a:pt x="1662430" y="48260"/>
                    <a:pt x="1653540" y="67310"/>
                    <a:pt x="1653540" y="67310"/>
                  </a:cubicBezTo>
                </a:path>
              </a:pathLst>
            </a:custGeom>
            <a:solidFill>
              <a:srgbClr val="DF8270"/>
            </a:solidFill>
            <a:ln cap="sq">
              <a:noFill/>
              <a:prstDash val="solid"/>
              <a:miter/>
            </a:ln>
          </p:spPr>
        </p:sp>
      </p:grpSp>
      <p:grpSp>
        <p:nvGrpSpPr>
          <p:cNvPr name="Group 24" id="24"/>
          <p:cNvGrpSpPr/>
          <p:nvPr/>
        </p:nvGrpSpPr>
        <p:grpSpPr>
          <a:xfrm rot="0">
            <a:off x="15321641" y="6675609"/>
            <a:ext cx="2240280" cy="1808798"/>
            <a:chOff x="0" y="0"/>
            <a:chExt cx="2987040" cy="2411730"/>
          </a:xfrm>
        </p:grpSpPr>
        <p:sp>
          <p:nvSpPr>
            <p:cNvPr name="Freeform 25" id="25"/>
            <p:cNvSpPr/>
            <p:nvPr/>
          </p:nvSpPr>
          <p:spPr>
            <a:xfrm flipH="false" flipV="false" rot="0">
              <a:off x="49530" y="46990"/>
              <a:ext cx="2886710" cy="2326640"/>
            </a:xfrm>
            <a:custGeom>
              <a:avLst/>
              <a:gdLst/>
              <a:ahLst/>
              <a:cxnLst/>
              <a:rect r="r" b="b" t="t" l="l"/>
              <a:pathLst>
                <a:path h="2326640" w="2886710">
                  <a:moveTo>
                    <a:pt x="43180" y="2232660"/>
                  </a:moveTo>
                  <a:cubicBezTo>
                    <a:pt x="508000" y="2192020"/>
                    <a:pt x="715010" y="2117090"/>
                    <a:pt x="885190" y="2053590"/>
                  </a:cubicBezTo>
                  <a:cubicBezTo>
                    <a:pt x="1047750" y="1992630"/>
                    <a:pt x="1176020" y="1940560"/>
                    <a:pt x="1353820" y="1850390"/>
                  </a:cubicBezTo>
                  <a:cubicBezTo>
                    <a:pt x="1604010" y="1723390"/>
                    <a:pt x="2029460" y="1470660"/>
                    <a:pt x="2231390" y="1339850"/>
                  </a:cubicBezTo>
                  <a:cubicBezTo>
                    <a:pt x="2341880" y="1267460"/>
                    <a:pt x="2410460" y="1217930"/>
                    <a:pt x="2481580" y="1160780"/>
                  </a:cubicBezTo>
                  <a:cubicBezTo>
                    <a:pt x="2540000" y="1113790"/>
                    <a:pt x="2589530" y="1076960"/>
                    <a:pt x="2632710" y="1024890"/>
                  </a:cubicBezTo>
                  <a:cubicBezTo>
                    <a:pt x="2675890" y="972820"/>
                    <a:pt x="2712720" y="905510"/>
                    <a:pt x="2738120" y="849630"/>
                  </a:cubicBezTo>
                  <a:cubicBezTo>
                    <a:pt x="2759710" y="803910"/>
                    <a:pt x="2771140" y="763270"/>
                    <a:pt x="2782570" y="716280"/>
                  </a:cubicBezTo>
                  <a:cubicBezTo>
                    <a:pt x="2795270" y="664210"/>
                    <a:pt x="2809240" y="590550"/>
                    <a:pt x="2807970" y="549910"/>
                  </a:cubicBezTo>
                  <a:cubicBezTo>
                    <a:pt x="2806700" y="527050"/>
                    <a:pt x="2806700" y="511810"/>
                    <a:pt x="2796540" y="495300"/>
                  </a:cubicBezTo>
                  <a:cubicBezTo>
                    <a:pt x="2783840" y="474980"/>
                    <a:pt x="2757170" y="459740"/>
                    <a:pt x="2726690" y="441960"/>
                  </a:cubicBezTo>
                  <a:cubicBezTo>
                    <a:pt x="2682240" y="415290"/>
                    <a:pt x="2613660" y="382270"/>
                    <a:pt x="2548890" y="360680"/>
                  </a:cubicBezTo>
                  <a:cubicBezTo>
                    <a:pt x="2475230" y="335280"/>
                    <a:pt x="2388870" y="316230"/>
                    <a:pt x="2302510" y="306070"/>
                  </a:cubicBezTo>
                  <a:cubicBezTo>
                    <a:pt x="2209800" y="294640"/>
                    <a:pt x="2070100" y="311150"/>
                    <a:pt x="2011680" y="298450"/>
                  </a:cubicBezTo>
                  <a:cubicBezTo>
                    <a:pt x="1985010" y="292100"/>
                    <a:pt x="1969770" y="290830"/>
                    <a:pt x="1957070" y="274320"/>
                  </a:cubicBezTo>
                  <a:cubicBezTo>
                    <a:pt x="1938020" y="251460"/>
                    <a:pt x="1920240" y="184150"/>
                    <a:pt x="1930400" y="156210"/>
                  </a:cubicBezTo>
                  <a:cubicBezTo>
                    <a:pt x="1938020" y="135890"/>
                    <a:pt x="1964690" y="127000"/>
                    <a:pt x="1983740" y="113030"/>
                  </a:cubicBezTo>
                  <a:cubicBezTo>
                    <a:pt x="2005330" y="97790"/>
                    <a:pt x="2024380" y="80010"/>
                    <a:pt x="2056130" y="69850"/>
                  </a:cubicBezTo>
                  <a:cubicBezTo>
                    <a:pt x="2103120" y="53340"/>
                    <a:pt x="2219960" y="26670"/>
                    <a:pt x="2244090" y="46990"/>
                  </a:cubicBezTo>
                  <a:cubicBezTo>
                    <a:pt x="2256790" y="58420"/>
                    <a:pt x="2259330" y="90170"/>
                    <a:pt x="2246630" y="106680"/>
                  </a:cubicBezTo>
                  <a:cubicBezTo>
                    <a:pt x="2218690" y="140970"/>
                    <a:pt x="1991360" y="115570"/>
                    <a:pt x="1973580" y="156210"/>
                  </a:cubicBezTo>
                  <a:cubicBezTo>
                    <a:pt x="1959610" y="187960"/>
                    <a:pt x="2037080" y="243840"/>
                    <a:pt x="2062480" y="292100"/>
                  </a:cubicBezTo>
                  <a:cubicBezTo>
                    <a:pt x="2087880" y="340360"/>
                    <a:pt x="2119630" y="412750"/>
                    <a:pt x="2123440" y="447040"/>
                  </a:cubicBezTo>
                  <a:cubicBezTo>
                    <a:pt x="2124710" y="462280"/>
                    <a:pt x="2122170" y="472440"/>
                    <a:pt x="2117090" y="482600"/>
                  </a:cubicBezTo>
                  <a:cubicBezTo>
                    <a:pt x="2112010" y="492760"/>
                    <a:pt x="2101850" y="502920"/>
                    <a:pt x="2090420" y="506730"/>
                  </a:cubicBezTo>
                  <a:cubicBezTo>
                    <a:pt x="2076450" y="511810"/>
                    <a:pt x="2051050" y="510540"/>
                    <a:pt x="2038350" y="502920"/>
                  </a:cubicBezTo>
                  <a:cubicBezTo>
                    <a:pt x="2025650" y="495300"/>
                    <a:pt x="2014220" y="471170"/>
                    <a:pt x="2012950" y="457200"/>
                  </a:cubicBezTo>
                  <a:cubicBezTo>
                    <a:pt x="2011680" y="445770"/>
                    <a:pt x="2015490" y="431800"/>
                    <a:pt x="2023110" y="422910"/>
                  </a:cubicBezTo>
                  <a:cubicBezTo>
                    <a:pt x="2032000" y="411480"/>
                    <a:pt x="2054860" y="400050"/>
                    <a:pt x="2070100" y="400050"/>
                  </a:cubicBezTo>
                  <a:cubicBezTo>
                    <a:pt x="2085340" y="400050"/>
                    <a:pt x="2106930" y="414020"/>
                    <a:pt x="2115820" y="425450"/>
                  </a:cubicBezTo>
                  <a:cubicBezTo>
                    <a:pt x="2123440" y="434340"/>
                    <a:pt x="2125980" y="448310"/>
                    <a:pt x="2124710" y="459740"/>
                  </a:cubicBezTo>
                  <a:cubicBezTo>
                    <a:pt x="2122170" y="473710"/>
                    <a:pt x="2108200" y="496570"/>
                    <a:pt x="2096770" y="504190"/>
                  </a:cubicBezTo>
                  <a:cubicBezTo>
                    <a:pt x="2086610" y="510540"/>
                    <a:pt x="2072640" y="511810"/>
                    <a:pt x="2061210" y="510540"/>
                  </a:cubicBezTo>
                  <a:cubicBezTo>
                    <a:pt x="2049780" y="509270"/>
                    <a:pt x="2037080" y="502920"/>
                    <a:pt x="2029460" y="495300"/>
                  </a:cubicBezTo>
                  <a:cubicBezTo>
                    <a:pt x="2021840" y="487680"/>
                    <a:pt x="2012950" y="473710"/>
                    <a:pt x="2012950" y="463550"/>
                  </a:cubicBezTo>
                  <a:cubicBezTo>
                    <a:pt x="2012950" y="455930"/>
                    <a:pt x="2023110" y="450850"/>
                    <a:pt x="2021840" y="441960"/>
                  </a:cubicBezTo>
                  <a:cubicBezTo>
                    <a:pt x="2019300" y="420370"/>
                    <a:pt x="1971040" y="373380"/>
                    <a:pt x="1958340" y="344170"/>
                  </a:cubicBezTo>
                  <a:cubicBezTo>
                    <a:pt x="1948180" y="322580"/>
                    <a:pt x="1953260" y="300990"/>
                    <a:pt x="1941830" y="283210"/>
                  </a:cubicBezTo>
                  <a:cubicBezTo>
                    <a:pt x="1927860" y="261620"/>
                    <a:pt x="1888490" y="251460"/>
                    <a:pt x="1875790" y="227330"/>
                  </a:cubicBezTo>
                  <a:cubicBezTo>
                    <a:pt x="1861820" y="201930"/>
                    <a:pt x="1854200" y="156210"/>
                    <a:pt x="1864360" y="129540"/>
                  </a:cubicBezTo>
                  <a:cubicBezTo>
                    <a:pt x="1874520" y="102870"/>
                    <a:pt x="1905000" y="82550"/>
                    <a:pt x="1938020" y="64770"/>
                  </a:cubicBezTo>
                  <a:cubicBezTo>
                    <a:pt x="1987550" y="36830"/>
                    <a:pt x="2095500" y="10160"/>
                    <a:pt x="2147570" y="3810"/>
                  </a:cubicBezTo>
                  <a:cubicBezTo>
                    <a:pt x="2178050" y="0"/>
                    <a:pt x="2194560" y="2540"/>
                    <a:pt x="2219960" y="6350"/>
                  </a:cubicBezTo>
                  <a:cubicBezTo>
                    <a:pt x="2249170" y="11430"/>
                    <a:pt x="2301240" y="15240"/>
                    <a:pt x="2312670" y="35560"/>
                  </a:cubicBezTo>
                  <a:cubicBezTo>
                    <a:pt x="2324100" y="55880"/>
                    <a:pt x="2307590" y="110490"/>
                    <a:pt x="2288540" y="132080"/>
                  </a:cubicBezTo>
                  <a:cubicBezTo>
                    <a:pt x="2272030" y="152400"/>
                    <a:pt x="2241550" y="157480"/>
                    <a:pt x="2211070" y="165100"/>
                  </a:cubicBezTo>
                  <a:cubicBezTo>
                    <a:pt x="2172970" y="173990"/>
                    <a:pt x="2112010" y="165100"/>
                    <a:pt x="2076450" y="172720"/>
                  </a:cubicBezTo>
                  <a:cubicBezTo>
                    <a:pt x="2052320" y="177800"/>
                    <a:pt x="2015490" y="190500"/>
                    <a:pt x="2016760" y="195580"/>
                  </a:cubicBezTo>
                  <a:cubicBezTo>
                    <a:pt x="2018030" y="205740"/>
                    <a:pt x="2172970" y="187960"/>
                    <a:pt x="2259330" y="198120"/>
                  </a:cubicBezTo>
                  <a:cubicBezTo>
                    <a:pt x="2360930" y="210820"/>
                    <a:pt x="2494280" y="242570"/>
                    <a:pt x="2586990" y="276860"/>
                  </a:cubicBezTo>
                  <a:cubicBezTo>
                    <a:pt x="2660650" y="303530"/>
                    <a:pt x="2735580" y="344170"/>
                    <a:pt x="2778760" y="372110"/>
                  </a:cubicBezTo>
                  <a:cubicBezTo>
                    <a:pt x="2802890" y="387350"/>
                    <a:pt x="2815590" y="397510"/>
                    <a:pt x="2830830" y="414020"/>
                  </a:cubicBezTo>
                  <a:cubicBezTo>
                    <a:pt x="2847340" y="431800"/>
                    <a:pt x="2865120" y="453390"/>
                    <a:pt x="2874010" y="476250"/>
                  </a:cubicBezTo>
                  <a:cubicBezTo>
                    <a:pt x="2884170" y="500380"/>
                    <a:pt x="2886710" y="524510"/>
                    <a:pt x="2886710" y="556260"/>
                  </a:cubicBezTo>
                  <a:cubicBezTo>
                    <a:pt x="2886710" y="604520"/>
                    <a:pt x="2870200" y="683260"/>
                    <a:pt x="2854960" y="740410"/>
                  </a:cubicBezTo>
                  <a:cubicBezTo>
                    <a:pt x="2840990" y="793750"/>
                    <a:pt x="2827020" y="838200"/>
                    <a:pt x="2802890" y="889000"/>
                  </a:cubicBezTo>
                  <a:cubicBezTo>
                    <a:pt x="2773680" y="949960"/>
                    <a:pt x="2731770" y="1024890"/>
                    <a:pt x="2684780" y="1080770"/>
                  </a:cubicBezTo>
                  <a:cubicBezTo>
                    <a:pt x="2639060" y="1135380"/>
                    <a:pt x="2588260" y="1174750"/>
                    <a:pt x="2527300" y="1223010"/>
                  </a:cubicBezTo>
                  <a:cubicBezTo>
                    <a:pt x="2453640" y="1282700"/>
                    <a:pt x="2383790" y="1332230"/>
                    <a:pt x="2270760" y="1405890"/>
                  </a:cubicBezTo>
                  <a:cubicBezTo>
                    <a:pt x="2066290" y="1537970"/>
                    <a:pt x="1637030" y="1793240"/>
                    <a:pt x="1384300" y="1921510"/>
                  </a:cubicBezTo>
                  <a:cubicBezTo>
                    <a:pt x="1203960" y="2012950"/>
                    <a:pt x="1074420" y="2067560"/>
                    <a:pt x="908050" y="2128520"/>
                  </a:cubicBezTo>
                  <a:cubicBezTo>
                    <a:pt x="734060" y="2193290"/>
                    <a:pt x="523240" y="2269490"/>
                    <a:pt x="361950" y="2297430"/>
                  </a:cubicBezTo>
                  <a:cubicBezTo>
                    <a:pt x="240030" y="2319020"/>
                    <a:pt x="78740" y="2326640"/>
                    <a:pt x="33020" y="2313940"/>
                  </a:cubicBezTo>
                  <a:cubicBezTo>
                    <a:pt x="19050" y="2310130"/>
                    <a:pt x="13970" y="2305050"/>
                    <a:pt x="8890" y="2297430"/>
                  </a:cubicBezTo>
                  <a:cubicBezTo>
                    <a:pt x="3810" y="2289810"/>
                    <a:pt x="0" y="2277110"/>
                    <a:pt x="1270" y="2268220"/>
                  </a:cubicBezTo>
                  <a:cubicBezTo>
                    <a:pt x="2540" y="2259330"/>
                    <a:pt x="8890" y="2249170"/>
                    <a:pt x="15240" y="2242820"/>
                  </a:cubicBezTo>
                  <a:cubicBezTo>
                    <a:pt x="22860" y="2236470"/>
                    <a:pt x="43180" y="2232660"/>
                    <a:pt x="43180" y="2232660"/>
                  </a:cubicBezTo>
                </a:path>
              </a:pathLst>
            </a:custGeom>
            <a:solidFill>
              <a:srgbClr val="DF8270"/>
            </a:solidFill>
            <a:ln cap="sq">
              <a:noFill/>
              <a:prstDash val="solid"/>
              <a:miter/>
            </a:ln>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B7B9"/>
        </a:solidFill>
      </p:bgPr>
    </p:bg>
    <p:spTree>
      <p:nvGrpSpPr>
        <p:cNvPr id="1" name=""/>
        <p:cNvGrpSpPr/>
        <p:nvPr/>
      </p:nvGrpSpPr>
      <p:grpSpPr>
        <a:xfrm>
          <a:off x="0" y="0"/>
          <a:ext cx="0" cy="0"/>
          <a:chOff x="0" y="0"/>
          <a:chExt cx="0" cy="0"/>
        </a:xfrm>
      </p:grpSpPr>
      <p:sp>
        <p:nvSpPr>
          <p:cNvPr name="Freeform 2" id="2"/>
          <p:cNvSpPr/>
          <p:nvPr/>
        </p:nvSpPr>
        <p:spPr>
          <a:xfrm flipH="false" flipV="false" rot="0">
            <a:off x="15570730" y="-1231382"/>
            <a:ext cx="4768865" cy="5677220"/>
          </a:xfrm>
          <a:custGeom>
            <a:avLst/>
            <a:gdLst/>
            <a:ahLst/>
            <a:cxnLst/>
            <a:rect r="r" b="b" t="t" l="l"/>
            <a:pathLst>
              <a:path h="5677220" w="4768865">
                <a:moveTo>
                  <a:pt x="0" y="0"/>
                </a:moveTo>
                <a:lnTo>
                  <a:pt x="4768865" y="0"/>
                </a:lnTo>
                <a:lnTo>
                  <a:pt x="4768865" y="5677220"/>
                </a:lnTo>
                <a:lnTo>
                  <a:pt x="0" y="5677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9030" y="3284219"/>
            <a:ext cx="3412264" cy="7002781"/>
          </a:xfrm>
          <a:custGeom>
            <a:avLst/>
            <a:gdLst/>
            <a:ahLst/>
            <a:cxnLst/>
            <a:rect r="r" b="b" t="t" l="l"/>
            <a:pathLst>
              <a:path h="7002781" w="3412264">
                <a:moveTo>
                  <a:pt x="0" y="0"/>
                </a:moveTo>
                <a:lnTo>
                  <a:pt x="3412264" y="0"/>
                </a:lnTo>
                <a:lnTo>
                  <a:pt x="3412264" y="7002781"/>
                </a:lnTo>
                <a:lnTo>
                  <a:pt x="0" y="70027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657369" y="479835"/>
            <a:ext cx="7913361" cy="3919220"/>
          </a:xfrm>
          <a:prstGeom prst="rect">
            <a:avLst/>
          </a:prstGeom>
        </p:spPr>
        <p:txBody>
          <a:bodyPr anchor="t" rtlCol="false" tIns="0" lIns="0" bIns="0" rIns="0">
            <a:spAutoFit/>
          </a:bodyPr>
          <a:lstStyle/>
          <a:p>
            <a:pPr>
              <a:lnSpc>
                <a:spcPts val="4480"/>
              </a:lnSpc>
            </a:pPr>
          </a:p>
          <a:p>
            <a:pPr>
              <a:lnSpc>
                <a:spcPts val="4480"/>
              </a:lnSpc>
            </a:pPr>
            <a:r>
              <a:rPr lang="en-US" sz="3200">
                <a:solidFill>
                  <a:srgbClr val="231F20"/>
                </a:solidFill>
                <a:latin typeface="HK Grotesk Light"/>
              </a:rPr>
              <a:t>Leading brands of most categories don’t get more than 50% of the share of the market. So rather than fighting competitive brands, a leader should fight competitive categories. </a:t>
            </a:r>
          </a:p>
          <a:p>
            <a:pPr>
              <a:lnSpc>
                <a:spcPts val="4480"/>
              </a:lnSpc>
            </a:pPr>
          </a:p>
          <a:p>
            <a:pPr>
              <a:lnSpc>
                <a:spcPts val="4480"/>
              </a:lnSpc>
            </a:pPr>
          </a:p>
        </p:txBody>
      </p:sp>
      <p:sp>
        <p:nvSpPr>
          <p:cNvPr name="TextBox 5" id="5"/>
          <p:cNvSpPr txBox="true"/>
          <p:nvPr/>
        </p:nvSpPr>
        <p:spPr>
          <a:xfrm rot="0">
            <a:off x="652586" y="536985"/>
            <a:ext cx="7507960" cy="2924175"/>
          </a:xfrm>
          <a:prstGeom prst="rect">
            <a:avLst/>
          </a:prstGeom>
        </p:spPr>
        <p:txBody>
          <a:bodyPr anchor="t" rtlCol="false" tIns="0" lIns="0" bIns="0" rIns="0">
            <a:spAutoFit/>
          </a:bodyPr>
          <a:lstStyle/>
          <a:p>
            <a:pPr>
              <a:lnSpc>
                <a:spcPts val="11519"/>
              </a:lnSpc>
            </a:pPr>
            <a:r>
              <a:rPr lang="en-US" sz="9600">
                <a:solidFill>
                  <a:srgbClr val="231F20"/>
                </a:solidFill>
                <a:latin typeface="HK Grotesk Bold"/>
              </a:rPr>
              <a:t>Realistically Speaking...</a:t>
            </a:r>
          </a:p>
        </p:txBody>
      </p:sp>
      <p:sp>
        <p:nvSpPr>
          <p:cNvPr name="TextBox 6" id="6"/>
          <p:cNvSpPr txBox="true"/>
          <p:nvPr/>
        </p:nvSpPr>
        <p:spPr>
          <a:xfrm rot="0">
            <a:off x="791755" y="4399055"/>
            <a:ext cx="16704490" cy="1181100"/>
          </a:xfrm>
          <a:prstGeom prst="rect">
            <a:avLst/>
          </a:prstGeom>
        </p:spPr>
        <p:txBody>
          <a:bodyPr anchor="t" rtlCol="false" tIns="0" lIns="0" bIns="0" rIns="0">
            <a:spAutoFit/>
          </a:bodyPr>
          <a:lstStyle/>
          <a:p>
            <a:pPr>
              <a:lnSpc>
                <a:spcPts val="9360"/>
              </a:lnSpc>
            </a:pPr>
            <a:r>
              <a:rPr lang="en-US" sz="7800">
                <a:solidFill>
                  <a:srgbClr val="231F20"/>
                </a:solidFill>
                <a:latin typeface="HK Grotesk Bold"/>
              </a:rPr>
              <a:t>Advantages to having Competition:</a:t>
            </a:r>
          </a:p>
        </p:txBody>
      </p:sp>
      <p:sp>
        <p:nvSpPr>
          <p:cNvPr name="AutoShape 7" id="7"/>
          <p:cNvSpPr/>
          <p:nvPr/>
        </p:nvSpPr>
        <p:spPr>
          <a:xfrm rot="-5400000">
            <a:off x="8670301" y="-3407496"/>
            <a:ext cx="68106" cy="15248932"/>
          </a:xfrm>
          <a:prstGeom prst="rect">
            <a:avLst/>
          </a:prstGeom>
          <a:solidFill>
            <a:srgbClr val="231F20"/>
          </a:solidFill>
        </p:spPr>
      </p:sp>
      <p:sp>
        <p:nvSpPr>
          <p:cNvPr name="TextBox 8" id="8"/>
          <p:cNvSpPr txBox="true"/>
          <p:nvPr/>
        </p:nvSpPr>
        <p:spPr>
          <a:xfrm rot="0">
            <a:off x="1028700" y="5665880"/>
            <a:ext cx="14931858" cy="3357245"/>
          </a:xfrm>
          <a:prstGeom prst="rect">
            <a:avLst/>
          </a:prstGeom>
        </p:spPr>
        <p:txBody>
          <a:bodyPr anchor="t" rtlCol="false" tIns="0" lIns="0" bIns="0" rIns="0">
            <a:spAutoFit/>
          </a:bodyPr>
          <a:lstStyle/>
          <a:p>
            <a:pPr>
              <a:lnSpc>
                <a:spcPts val="4480"/>
              </a:lnSpc>
            </a:pPr>
            <a:r>
              <a:rPr lang="en-US" sz="3200">
                <a:solidFill>
                  <a:srgbClr val="231F20"/>
                </a:solidFill>
                <a:latin typeface="HK Grotesk"/>
              </a:rPr>
              <a:t>The competitive nature of the market and brand wars that occur, stimulate consumers interest in that category. Take for example brands like Pepsi and Coke. Their brand wars expands the consumers interest in the "cola" category.</a:t>
            </a:r>
          </a:p>
          <a:p>
            <a:pPr>
              <a:lnSpc>
                <a:spcPts val="4480"/>
              </a:lnSpc>
            </a:pPr>
          </a:p>
          <a:p>
            <a:pPr>
              <a:lnSpc>
                <a:spcPts val="4480"/>
              </a:lnSpc>
            </a:pPr>
            <a:r>
              <a:rPr lang="en-US" sz="3200">
                <a:solidFill>
                  <a:srgbClr val="231F20"/>
                </a:solidFill>
                <a:latin typeface="HK Grotesk"/>
              </a:rPr>
              <a:t>Getting rid of your competitors is the fastest way to kill the buzz surrounding your brands category.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68761" y="482782"/>
            <a:ext cx="6950478" cy="9321435"/>
          </a:xfrm>
          <a:custGeom>
            <a:avLst/>
            <a:gdLst/>
            <a:ahLst/>
            <a:cxnLst/>
            <a:rect r="r" b="b" t="t" l="l"/>
            <a:pathLst>
              <a:path h="9321435" w="6950478">
                <a:moveTo>
                  <a:pt x="0" y="0"/>
                </a:moveTo>
                <a:lnTo>
                  <a:pt x="6950478" y="0"/>
                </a:lnTo>
                <a:lnTo>
                  <a:pt x="6950478" y="9321436"/>
                </a:lnTo>
                <a:lnTo>
                  <a:pt x="0" y="9321436"/>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68761" y="482782"/>
            <a:ext cx="6950478" cy="9321435"/>
          </a:xfrm>
          <a:custGeom>
            <a:avLst/>
            <a:gdLst/>
            <a:ahLst/>
            <a:cxnLst/>
            <a:rect r="r" b="b" t="t" l="l"/>
            <a:pathLst>
              <a:path h="9321435" w="6950478">
                <a:moveTo>
                  <a:pt x="0" y="0"/>
                </a:moveTo>
                <a:lnTo>
                  <a:pt x="6950478" y="0"/>
                </a:lnTo>
                <a:lnTo>
                  <a:pt x="6950478" y="9321436"/>
                </a:lnTo>
                <a:lnTo>
                  <a:pt x="0" y="9321436"/>
                </a:lnTo>
                <a:lnTo>
                  <a:pt x="0" y="0"/>
                </a:lnTo>
                <a:close/>
              </a:path>
            </a:pathLst>
          </a:custGeom>
          <a:blipFill>
            <a:blip r:embed="rId2"/>
            <a:stretch>
              <a:fillRect l="0" t="0" r="0" b="0"/>
            </a:stretch>
          </a:blipFill>
        </p:spPr>
      </p:sp>
      <p:sp>
        <p:nvSpPr>
          <p:cNvPr name="Freeform 3" id="3"/>
          <p:cNvSpPr/>
          <p:nvPr/>
        </p:nvSpPr>
        <p:spPr>
          <a:xfrm flipH="false" flipV="false" rot="724310">
            <a:off x="3739001" y="1161456"/>
            <a:ext cx="10809998" cy="8096844"/>
          </a:xfrm>
          <a:custGeom>
            <a:avLst/>
            <a:gdLst/>
            <a:ahLst/>
            <a:cxnLst/>
            <a:rect r="r" b="b" t="t" l="l"/>
            <a:pathLst>
              <a:path h="8096844" w="10809998">
                <a:moveTo>
                  <a:pt x="0" y="0"/>
                </a:moveTo>
                <a:lnTo>
                  <a:pt x="10809998" y="0"/>
                </a:lnTo>
                <a:lnTo>
                  <a:pt x="10809998" y="8096844"/>
                </a:lnTo>
                <a:lnTo>
                  <a:pt x="0" y="8096844"/>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68761" y="482782"/>
            <a:ext cx="6950478" cy="9321435"/>
          </a:xfrm>
          <a:custGeom>
            <a:avLst/>
            <a:gdLst/>
            <a:ahLst/>
            <a:cxnLst/>
            <a:rect r="r" b="b" t="t" l="l"/>
            <a:pathLst>
              <a:path h="9321435" w="6950478">
                <a:moveTo>
                  <a:pt x="0" y="0"/>
                </a:moveTo>
                <a:lnTo>
                  <a:pt x="6950478" y="0"/>
                </a:lnTo>
                <a:lnTo>
                  <a:pt x="6950478" y="9321436"/>
                </a:lnTo>
                <a:lnTo>
                  <a:pt x="0" y="9321436"/>
                </a:lnTo>
                <a:lnTo>
                  <a:pt x="0" y="0"/>
                </a:lnTo>
                <a:close/>
              </a:path>
            </a:pathLst>
          </a:custGeom>
          <a:blipFill>
            <a:blip r:embed="rId2"/>
            <a:stretch>
              <a:fillRect l="0" t="0" r="0" b="0"/>
            </a:stretch>
          </a:blipFill>
        </p:spPr>
      </p:sp>
      <p:sp>
        <p:nvSpPr>
          <p:cNvPr name="Freeform 3" id="3"/>
          <p:cNvSpPr/>
          <p:nvPr/>
        </p:nvSpPr>
        <p:spPr>
          <a:xfrm flipH="false" flipV="false" rot="724310">
            <a:off x="3739001" y="1161456"/>
            <a:ext cx="10809998" cy="8096844"/>
          </a:xfrm>
          <a:custGeom>
            <a:avLst/>
            <a:gdLst/>
            <a:ahLst/>
            <a:cxnLst/>
            <a:rect r="r" b="b" t="t" l="l"/>
            <a:pathLst>
              <a:path h="8096844" w="10809998">
                <a:moveTo>
                  <a:pt x="0" y="0"/>
                </a:moveTo>
                <a:lnTo>
                  <a:pt x="10809998" y="0"/>
                </a:lnTo>
                <a:lnTo>
                  <a:pt x="10809998" y="8096844"/>
                </a:lnTo>
                <a:lnTo>
                  <a:pt x="0" y="8096844"/>
                </a:lnTo>
                <a:lnTo>
                  <a:pt x="0" y="0"/>
                </a:lnTo>
                <a:close/>
              </a:path>
            </a:pathLst>
          </a:custGeom>
          <a:blipFill>
            <a:blip r:embed="rId3"/>
            <a:stretch>
              <a:fillRect l="0" t="0" r="0" b="0"/>
            </a:stretch>
          </a:blipFill>
        </p:spPr>
      </p:sp>
      <p:sp>
        <p:nvSpPr>
          <p:cNvPr name="Freeform 4" id="4"/>
          <p:cNvSpPr/>
          <p:nvPr/>
        </p:nvSpPr>
        <p:spPr>
          <a:xfrm flipH="false" flipV="false" rot="-430135">
            <a:off x="3502786" y="918758"/>
            <a:ext cx="11403185" cy="8582240"/>
          </a:xfrm>
          <a:custGeom>
            <a:avLst/>
            <a:gdLst/>
            <a:ahLst/>
            <a:cxnLst/>
            <a:rect r="r" b="b" t="t" l="l"/>
            <a:pathLst>
              <a:path h="8582240" w="11403185">
                <a:moveTo>
                  <a:pt x="0" y="0"/>
                </a:moveTo>
                <a:lnTo>
                  <a:pt x="11403185" y="0"/>
                </a:lnTo>
                <a:lnTo>
                  <a:pt x="11403185" y="8582240"/>
                </a:lnTo>
                <a:lnTo>
                  <a:pt x="0" y="8582240"/>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5023" y="435925"/>
            <a:ext cx="9556679" cy="5808258"/>
          </a:xfrm>
          <a:custGeom>
            <a:avLst/>
            <a:gdLst/>
            <a:ahLst/>
            <a:cxnLst/>
            <a:rect r="r" b="b" t="t" l="l"/>
            <a:pathLst>
              <a:path h="5808258" w="9556679">
                <a:moveTo>
                  <a:pt x="0" y="0"/>
                </a:moveTo>
                <a:lnTo>
                  <a:pt x="9556679" y="0"/>
                </a:lnTo>
                <a:lnTo>
                  <a:pt x="9556679" y="5808258"/>
                </a:lnTo>
                <a:lnTo>
                  <a:pt x="0" y="5808258"/>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5023" y="435925"/>
            <a:ext cx="9556679" cy="5808258"/>
          </a:xfrm>
          <a:custGeom>
            <a:avLst/>
            <a:gdLst/>
            <a:ahLst/>
            <a:cxnLst/>
            <a:rect r="r" b="b" t="t" l="l"/>
            <a:pathLst>
              <a:path h="5808258" w="9556679">
                <a:moveTo>
                  <a:pt x="0" y="0"/>
                </a:moveTo>
                <a:lnTo>
                  <a:pt x="9556679" y="0"/>
                </a:lnTo>
                <a:lnTo>
                  <a:pt x="9556679" y="5808258"/>
                </a:lnTo>
                <a:lnTo>
                  <a:pt x="0" y="5808258"/>
                </a:lnTo>
                <a:lnTo>
                  <a:pt x="0" y="0"/>
                </a:lnTo>
                <a:close/>
              </a:path>
            </a:pathLst>
          </a:custGeom>
          <a:blipFill>
            <a:blip r:embed="rId2"/>
            <a:stretch>
              <a:fillRect l="0" t="0" r="0" b="0"/>
            </a:stretch>
          </a:blipFill>
        </p:spPr>
      </p:sp>
      <p:sp>
        <p:nvSpPr>
          <p:cNvPr name="Freeform 3" id="3"/>
          <p:cNvSpPr/>
          <p:nvPr/>
        </p:nvSpPr>
        <p:spPr>
          <a:xfrm flipH="false" flipV="false" rot="0">
            <a:off x="10639770" y="435925"/>
            <a:ext cx="7056242" cy="4058167"/>
          </a:xfrm>
          <a:custGeom>
            <a:avLst/>
            <a:gdLst/>
            <a:ahLst/>
            <a:cxnLst/>
            <a:rect r="r" b="b" t="t" l="l"/>
            <a:pathLst>
              <a:path h="4058167" w="7056242">
                <a:moveTo>
                  <a:pt x="0" y="0"/>
                </a:moveTo>
                <a:lnTo>
                  <a:pt x="7056242" y="0"/>
                </a:lnTo>
                <a:lnTo>
                  <a:pt x="7056242" y="4058167"/>
                </a:lnTo>
                <a:lnTo>
                  <a:pt x="0" y="4058167"/>
                </a:lnTo>
                <a:lnTo>
                  <a:pt x="0" y="0"/>
                </a:lnTo>
                <a:close/>
              </a:path>
            </a:pathLst>
          </a:custGeom>
          <a:blipFill>
            <a:blip r:embed="rId3"/>
            <a:stretch>
              <a:fillRect l="0" t="0" r="0" b="0"/>
            </a:stretch>
          </a:blipFill>
        </p:spPr>
      </p:sp>
      <p:sp>
        <p:nvSpPr>
          <p:cNvPr name="Freeform 4" id="4"/>
          <p:cNvSpPr/>
          <p:nvPr/>
        </p:nvSpPr>
        <p:spPr>
          <a:xfrm flipH="false" flipV="false" rot="0">
            <a:off x="7285426" y="3340054"/>
            <a:ext cx="10714636" cy="6558329"/>
          </a:xfrm>
          <a:custGeom>
            <a:avLst/>
            <a:gdLst/>
            <a:ahLst/>
            <a:cxnLst/>
            <a:rect r="r" b="b" t="t" l="l"/>
            <a:pathLst>
              <a:path h="6558329" w="10714636">
                <a:moveTo>
                  <a:pt x="0" y="0"/>
                </a:moveTo>
                <a:lnTo>
                  <a:pt x="10714637" y="0"/>
                </a:lnTo>
                <a:lnTo>
                  <a:pt x="10714637" y="6558329"/>
                </a:lnTo>
                <a:lnTo>
                  <a:pt x="0" y="6558329"/>
                </a:lnTo>
                <a:lnTo>
                  <a:pt x="0" y="0"/>
                </a:lnTo>
                <a:close/>
              </a:path>
            </a:pathLst>
          </a:custGeom>
          <a:blipFill>
            <a:blip r:embed="rId4"/>
            <a:stretch>
              <a:fillRect l="0" t="0" r="0" b="0"/>
            </a:stretch>
          </a:blipFill>
        </p:spPr>
      </p:sp>
      <p:grpSp>
        <p:nvGrpSpPr>
          <p:cNvPr name="Group 5" id="5"/>
          <p:cNvGrpSpPr/>
          <p:nvPr/>
        </p:nvGrpSpPr>
        <p:grpSpPr>
          <a:xfrm rot="0">
            <a:off x="1058121" y="6822554"/>
            <a:ext cx="8462117" cy="3315368"/>
            <a:chOff x="0" y="0"/>
            <a:chExt cx="11282822" cy="4420490"/>
          </a:xfrm>
        </p:grpSpPr>
        <p:grpSp>
          <p:nvGrpSpPr>
            <p:cNvPr name="Group 6" id="6"/>
            <p:cNvGrpSpPr/>
            <p:nvPr/>
          </p:nvGrpSpPr>
          <p:grpSpPr>
            <a:xfrm rot="0">
              <a:off x="4542932" y="1500142"/>
              <a:ext cx="6739890" cy="947420"/>
              <a:chOff x="0" y="0"/>
              <a:chExt cx="6739890" cy="947420"/>
            </a:xfrm>
          </p:grpSpPr>
          <p:sp>
            <p:nvSpPr>
              <p:cNvPr name="Freeform 7" id="7"/>
              <p:cNvSpPr/>
              <p:nvPr/>
            </p:nvSpPr>
            <p:spPr>
              <a:xfrm flipH="false" flipV="false" rot="0">
                <a:off x="45720" y="26670"/>
                <a:ext cx="6645910" cy="873760"/>
              </a:xfrm>
              <a:custGeom>
                <a:avLst/>
                <a:gdLst/>
                <a:ahLst/>
                <a:cxnLst/>
                <a:rect r="r" b="b" t="t" l="l"/>
                <a:pathLst>
                  <a:path h="873760" w="6645910">
                    <a:moveTo>
                      <a:pt x="44450" y="162560"/>
                    </a:moveTo>
                    <a:cubicBezTo>
                      <a:pt x="198120" y="168910"/>
                      <a:pt x="247650" y="181610"/>
                      <a:pt x="300990" y="195580"/>
                    </a:cubicBezTo>
                    <a:cubicBezTo>
                      <a:pt x="363220" y="212090"/>
                      <a:pt x="417830" y="228600"/>
                      <a:pt x="502920" y="257810"/>
                    </a:cubicBezTo>
                    <a:cubicBezTo>
                      <a:pt x="654050" y="308610"/>
                      <a:pt x="928370" y="429260"/>
                      <a:pt x="1121410" y="490220"/>
                    </a:cubicBezTo>
                    <a:cubicBezTo>
                      <a:pt x="1286510" y="542290"/>
                      <a:pt x="1426210" y="575310"/>
                      <a:pt x="1588770" y="609600"/>
                    </a:cubicBezTo>
                    <a:cubicBezTo>
                      <a:pt x="1764030" y="646430"/>
                      <a:pt x="1965960" y="675640"/>
                      <a:pt x="2141220" y="698500"/>
                    </a:cubicBezTo>
                    <a:cubicBezTo>
                      <a:pt x="2299970" y="718820"/>
                      <a:pt x="2446020" y="732790"/>
                      <a:pt x="2594610" y="742950"/>
                    </a:cubicBezTo>
                    <a:cubicBezTo>
                      <a:pt x="2736850" y="751840"/>
                      <a:pt x="2849880" y="754380"/>
                      <a:pt x="3011170" y="756920"/>
                    </a:cubicBezTo>
                    <a:cubicBezTo>
                      <a:pt x="3232150" y="760730"/>
                      <a:pt x="3558540" y="783590"/>
                      <a:pt x="3796030" y="760730"/>
                    </a:cubicBezTo>
                    <a:cubicBezTo>
                      <a:pt x="3997960" y="741680"/>
                      <a:pt x="4161790" y="693420"/>
                      <a:pt x="4351020" y="652780"/>
                    </a:cubicBezTo>
                    <a:cubicBezTo>
                      <a:pt x="4551680" y="609600"/>
                      <a:pt x="4749800" y="563880"/>
                      <a:pt x="4966970" y="504190"/>
                    </a:cubicBezTo>
                    <a:cubicBezTo>
                      <a:pt x="5214620" y="436880"/>
                      <a:pt x="5641340" y="270510"/>
                      <a:pt x="5755640" y="261620"/>
                    </a:cubicBezTo>
                    <a:cubicBezTo>
                      <a:pt x="5786120" y="259080"/>
                      <a:pt x="5815330" y="266700"/>
                      <a:pt x="5815330" y="270510"/>
                    </a:cubicBezTo>
                    <a:cubicBezTo>
                      <a:pt x="5815330" y="274320"/>
                      <a:pt x="5783580" y="285750"/>
                      <a:pt x="5761990" y="283210"/>
                    </a:cubicBezTo>
                    <a:cubicBezTo>
                      <a:pt x="5722620" y="279400"/>
                      <a:pt x="5654040" y="228600"/>
                      <a:pt x="5600700" y="212090"/>
                    </a:cubicBezTo>
                    <a:cubicBezTo>
                      <a:pt x="5552440" y="196850"/>
                      <a:pt x="5505450" y="198120"/>
                      <a:pt x="5457190" y="182880"/>
                    </a:cubicBezTo>
                    <a:cubicBezTo>
                      <a:pt x="5402580" y="166370"/>
                      <a:pt x="5320030" y="142240"/>
                      <a:pt x="5290820" y="114300"/>
                    </a:cubicBezTo>
                    <a:cubicBezTo>
                      <a:pt x="5274310" y="99060"/>
                      <a:pt x="5264150" y="80010"/>
                      <a:pt x="5266690" y="64770"/>
                    </a:cubicBezTo>
                    <a:cubicBezTo>
                      <a:pt x="5269230" y="49530"/>
                      <a:pt x="5281930" y="35560"/>
                      <a:pt x="5304790" y="25400"/>
                    </a:cubicBezTo>
                    <a:cubicBezTo>
                      <a:pt x="5363210" y="0"/>
                      <a:pt x="5553710" y="10160"/>
                      <a:pt x="5680710" y="24130"/>
                    </a:cubicBezTo>
                    <a:cubicBezTo>
                      <a:pt x="5815330" y="39370"/>
                      <a:pt x="5969000" y="83820"/>
                      <a:pt x="6092190" y="116840"/>
                    </a:cubicBezTo>
                    <a:cubicBezTo>
                      <a:pt x="6193790" y="144780"/>
                      <a:pt x="6283960" y="187960"/>
                      <a:pt x="6369050" y="203200"/>
                    </a:cubicBezTo>
                    <a:cubicBezTo>
                      <a:pt x="6438900" y="215900"/>
                      <a:pt x="6520180" y="203200"/>
                      <a:pt x="6563360" y="213360"/>
                    </a:cubicBezTo>
                    <a:cubicBezTo>
                      <a:pt x="6586220" y="218440"/>
                      <a:pt x="6601460" y="223520"/>
                      <a:pt x="6614160" y="236220"/>
                    </a:cubicBezTo>
                    <a:cubicBezTo>
                      <a:pt x="6628130" y="248920"/>
                      <a:pt x="6640830" y="270510"/>
                      <a:pt x="6643370" y="288290"/>
                    </a:cubicBezTo>
                    <a:cubicBezTo>
                      <a:pt x="6645910" y="306070"/>
                      <a:pt x="6640830" y="327660"/>
                      <a:pt x="6630670" y="344170"/>
                    </a:cubicBezTo>
                    <a:cubicBezTo>
                      <a:pt x="6620510" y="361950"/>
                      <a:pt x="6605270" y="372110"/>
                      <a:pt x="6579870" y="388620"/>
                    </a:cubicBezTo>
                    <a:cubicBezTo>
                      <a:pt x="6527800" y="421640"/>
                      <a:pt x="6400800" y="458470"/>
                      <a:pt x="6319520" y="501650"/>
                    </a:cubicBezTo>
                    <a:cubicBezTo>
                      <a:pt x="6242050" y="543560"/>
                      <a:pt x="6173470" y="588010"/>
                      <a:pt x="6102350" y="641350"/>
                    </a:cubicBezTo>
                    <a:cubicBezTo>
                      <a:pt x="6024880" y="698500"/>
                      <a:pt x="5937250" y="798830"/>
                      <a:pt x="5873750" y="835660"/>
                    </a:cubicBezTo>
                    <a:cubicBezTo>
                      <a:pt x="5835650" y="857250"/>
                      <a:pt x="5798820" y="873760"/>
                      <a:pt x="5774690" y="869950"/>
                    </a:cubicBezTo>
                    <a:cubicBezTo>
                      <a:pt x="5759450" y="867410"/>
                      <a:pt x="5745480" y="854710"/>
                      <a:pt x="5740400" y="843280"/>
                    </a:cubicBezTo>
                    <a:cubicBezTo>
                      <a:pt x="5735320" y="831850"/>
                      <a:pt x="5734050" y="811530"/>
                      <a:pt x="5741670" y="801370"/>
                    </a:cubicBezTo>
                    <a:cubicBezTo>
                      <a:pt x="5750560" y="789940"/>
                      <a:pt x="5779770" y="777240"/>
                      <a:pt x="5793740" y="779780"/>
                    </a:cubicBezTo>
                    <a:cubicBezTo>
                      <a:pt x="5806440" y="782320"/>
                      <a:pt x="5821680" y="796290"/>
                      <a:pt x="5825490" y="808990"/>
                    </a:cubicBezTo>
                    <a:cubicBezTo>
                      <a:pt x="5829300" y="822960"/>
                      <a:pt x="5819140" y="853440"/>
                      <a:pt x="5807710" y="862330"/>
                    </a:cubicBezTo>
                    <a:cubicBezTo>
                      <a:pt x="5797550" y="869950"/>
                      <a:pt x="5775960" y="872490"/>
                      <a:pt x="5764530" y="867410"/>
                    </a:cubicBezTo>
                    <a:cubicBezTo>
                      <a:pt x="5753100" y="862330"/>
                      <a:pt x="5739130" y="847090"/>
                      <a:pt x="5736590" y="834390"/>
                    </a:cubicBezTo>
                    <a:cubicBezTo>
                      <a:pt x="5734050" y="821690"/>
                      <a:pt x="5737860" y="801370"/>
                      <a:pt x="5748020" y="792480"/>
                    </a:cubicBezTo>
                    <a:cubicBezTo>
                      <a:pt x="5759450" y="782320"/>
                      <a:pt x="5781040" y="791210"/>
                      <a:pt x="5805170" y="779780"/>
                    </a:cubicBezTo>
                    <a:cubicBezTo>
                      <a:pt x="5862320" y="751840"/>
                      <a:pt x="5976620" y="626110"/>
                      <a:pt x="6059170" y="562610"/>
                    </a:cubicBezTo>
                    <a:cubicBezTo>
                      <a:pt x="6132830" y="505460"/>
                      <a:pt x="6197600" y="454660"/>
                      <a:pt x="6277610" y="411480"/>
                    </a:cubicBezTo>
                    <a:cubicBezTo>
                      <a:pt x="6362700" y="365760"/>
                      <a:pt x="6559550" y="323850"/>
                      <a:pt x="6557010" y="302260"/>
                    </a:cubicBezTo>
                    <a:cubicBezTo>
                      <a:pt x="6554470" y="283210"/>
                      <a:pt x="6413500" y="294640"/>
                      <a:pt x="6338570" y="279400"/>
                    </a:cubicBezTo>
                    <a:cubicBezTo>
                      <a:pt x="6253480" y="261620"/>
                      <a:pt x="6172200" y="220980"/>
                      <a:pt x="6074410" y="195580"/>
                    </a:cubicBezTo>
                    <a:cubicBezTo>
                      <a:pt x="5956300" y="165100"/>
                      <a:pt x="5811520" y="125730"/>
                      <a:pt x="5680710" y="113030"/>
                    </a:cubicBezTo>
                    <a:cubicBezTo>
                      <a:pt x="5553710" y="100330"/>
                      <a:pt x="5355590" y="135890"/>
                      <a:pt x="5302250" y="119380"/>
                    </a:cubicBezTo>
                    <a:cubicBezTo>
                      <a:pt x="5285740" y="114300"/>
                      <a:pt x="5280660" y="107950"/>
                      <a:pt x="5274310" y="99060"/>
                    </a:cubicBezTo>
                    <a:cubicBezTo>
                      <a:pt x="5267960" y="90170"/>
                      <a:pt x="5264150" y="76200"/>
                      <a:pt x="5266690" y="64770"/>
                    </a:cubicBezTo>
                    <a:cubicBezTo>
                      <a:pt x="5270500" y="50800"/>
                      <a:pt x="5284470" y="30480"/>
                      <a:pt x="5304790" y="25400"/>
                    </a:cubicBezTo>
                    <a:cubicBezTo>
                      <a:pt x="5349240" y="15240"/>
                      <a:pt x="5481320" y="95250"/>
                      <a:pt x="5543550" y="110490"/>
                    </a:cubicBezTo>
                    <a:cubicBezTo>
                      <a:pt x="5582920" y="119380"/>
                      <a:pt x="5603240" y="111760"/>
                      <a:pt x="5641340" y="123190"/>
                    </a:cubicBezTo>
                    <a:cubicBezTo>
                      <a:pt x="5702300" y="140970"/>
                      <a:pt x="5831840" y="187960"/>
                      <a:pt x="5864860" y="229870"/>
                    </a:cubicBezTo>
                    <a:cubicBezTo>
                      <a:pt x="5883910" y="252730"/>
                      <a:pt x="5892800" y="287020"/>
                      <a:pt x="5882640" y="304800"/>
                    </a:cubicBezTo>
                    <a:cubicBezTo>
                      <a:pt x="5872480" y="323850"/>
                      <a:pt x="5839460" y="321310"/>
                      <a:pt x="5795010" y="336550"/>
                    </a:cubicBezTo>
                    <a:cubicBezTo>
                      <a:pt x="5661660" y="381000"/>
                      <a:pt x="5237480" y="510540"/>
                      <a:pt x="4984750" y="579120"/>
                    </a:cubicBezTo>
                    <a:cubicBezTo>
                      <a:pt x="4765040" y="638810"/>
                      <a:pt x="4568190" y="684530"/>
                      <a:pt x="4364990" y="727710"/>
                    </a:cubicBezTo>
                    <a:cubicBezTo>
                      <a:pt x="4171950" y="769620"/>
                      <a:pt x="4001770" y="817880"/>
                      <a:pt x="3796030" y="836930"/>
                    </a:cubicBezTo>
                    <a:cubicBezTo>
                      <a:pt x="3556000" y="859790"/>
                      <a:pt x="3232150" y="836930"/>
                      <a:pt x="3009900" y="833120"/>
                    </a:cubicBezTo>
                    <a:cubicBezTo>
                      <a:pt x="2847340" y="830580"/>
                      <a:pt x="2729230" y="829310"/>
                      <a:pt x="2585720" y="819150"/>
                    </a:cubicBezTo>
                    <a:cubicBezTo>
                      <a:pt x="2437130" y="808990"/>
                      <a:pt x="2273300" y="789940"/>
                      <a:pt x="2131060" y="773430"/>
                    </a:cubicBezTo>
                    <a:cubicBezTo>
                      <a:pt x="2005330" y="758190"/>
                      <a:pt x="1903730" y="746760"/>
                      <a:pt x="1778000" y="725170"/>
                    </a:cubicBezTo>
                    <a:cubicBezTo>
                      <a:pt x="1631950" y="699770"/>
                      <a:pt x="1435100" y="657860"/>
                      <a:pt x="1309370" y="626110"/>
                    </a:cubicBezTo>
                    <a:cubicBezTo>
                      <a:pt x="1224280" y="604520"/>
                      <a:pt x="1184910" y="591820"/>
                      <a:pt x="1096010" y="562610"/>
                    </a:cubicBezTo>
                    <a:cubicBezTo>
                      <a:pt x="943610" y="511810"/>
                      <a:pt x="654050" y="388620"/>
                      <a:pt x="480060" y="332740"/>
                    </a:cubicBezTo>
                    <a:cubicBezTo>
                      <a:pt x="354330" y="292100"/>
                      <a:pt x="237490" y="257810"/>
                      <a:pt x="152400" y="245110"/>
                    </a:cubicBezTo>
                    <a:cubicBezTo>
                      <a:pt x="100330" y="237490"/>
                      <a:pt x="46990" y="252730"/>
                      <a:pt x="24130" y="241300"/>
                    </a:cubicBezTo>
                    <a:cubicBezTo>
                      <a:pt x="12700" y="236220"/>
                      <a:pt x="7620" y="227330"/>
                      <a:pt x="5080" y="218440"/>
                    </a:cubicBezTo>
                    <a:cubicBezTo>
                      <a:pt x="2540" y="209550"/>
                      <a:pt x="0" y="198120"/>
                      <a:pt x="5080" y="189230"/>
                    </a:cubicBezTo>
                    <a:cubicBezTo>
                      <a:pt x="11430" y="177800"/>
                      <a:pt x="44450" y="162560"/>
                      <a:pt x="44450" y="162560"/>
                    </a:cubicBezTo>
                  </a:path>
                </a:pathLst>
              </a:custGeom>
              <a:solidFill>
                <a:srgbClr val="000000"/>
              </a:solidFill>
              <a:ln cap="sq">
                <a:noFill/>
                <a:prstDash val="solid"/>
                <a:miter/>
              </a:ln>
            </p:spPr>
          </p:sp>
        </p:grpSp>
        <p:sp>
          <p:nvSpPr>
            <p:cNvPr name="TextBox 8" id="8"/>
            <p:cNvSpPr txBox="true"/>
            <p:nvPr/>
          </p:nvSpPr>
          <p:spPr>
            <a:xfrm rot="0">
              <a:off x="0" y="-76200"/>
              <a:ext cx="5140008" cy="80518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HK Grotesk Light"/>
                </a:rPr>
                <a:t>Who could that be?</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5023" y="435925"/>
            <a:ext cx="9556679" cy="5808258"/>
          </a:xfrm>
          <a:custGeom>
            <a:avLst/>
            <a:gdLst/>
            <a:ahLst/>
            <a:cxnLst/>
            <a:rect r="r" b="b" t="t" l="l"/>
            <a:pathLst>
              <a:path h="5808258" w="9556679">
                <a:moveTo>
                  <a:pt x="0" y="0"/>
                </a:moveTo>
                <a:lnTo>
                  <a:pt x="9556679" y="0"/>
                </a:lnTo>
                <a:lnTo>
                  <a:pt x="9556679" y="5808258"/>
                </a:lnTo>
                <a:lnTo>
                  <a:pt x="0" y="5808258"/>
                </a:lnTo>
                <a:lnTo>
                  <a:pt x="0" y="0"/>
                </a:lnTo>
                <a:close/>
              </a:path>
            </a:pathLst>
          </a:custGeom>
          <a:blipFill>
            <a:blip r:embed="rId2"/>
            <a:stretch>
              <a:fillRect l="0" t="0" r="0" b="0"/>
            </a:stretch>
          </a:blipFill>
        </p:spPr>
      </p:sp>
      <p:sp>
        <p:nvSpPr>
          <p:cNvPr name="Freeform 3" id="3"/>
          <p:cNvSpPr/>
          <p:nvPr/>
        </p:nvSpPr>
        <p:spPr>
          <a:xfrm flipH="false" flipV="false" rot="0">
            <a:off x="10639770" y="435925"/>
            <a:ext cx="7056242" cy="4058167"/>
          </a:xfrm>
          <a:custGeom>
            <a:avLst/>
            <a:gdLst/>
            <a:ahLst/>
            <a:cxnLst/>
            <a:rect r="r" b="b" t="t" l="l"/>
            <a:pathLst>
              <a:path h="4058167" w="7056242">
                <a:moveTo>
                  <a:pt x="0" y="0"/>
                </a:moveTo>
                <a:lnTo>
                  <a:pt x="7056242" y="0"/>
                </a:lnTo>
                <a:lnTo>
                  <a:pt x="7056242" y="4058167"/>
                </a:lnTo>
                <a:lnTo>
                  <a:pt x="0" y="4058167"/>
                </a:lnTo>
                <a:lnTo>
                  <a:pt x="0" y="0"/>
                </a:lnTo>
                <a:close/>
              </a:path>
            </a:pathLst>
          </a:custGeom>
          <a:blipFill>
            <a:blip r:embed="rId3"/>
            <a:stretch>
              <a:fillRect l="0" t="0" r="0" b="0"/>
            </a:stretch>
          </a:blipFill>
        </p:spPr>
      </p:sp>
      <p:sp>
        <p:nvSpPr>
          <p:cNvPr name="Freeform 4" id="4"/>
          <p:cNvSpPr/>
          <p:nvPr/>
        </p:nvSpPr>
        <p:spPr>
          <a:xfrm flipH="false" flipV="false" rot="0">
            <a:off x="7285426" y="3340054"/>
            <a:ext cx="10714636" cy="6558329"/>
          </a:xfrm>
          <a:custGeom>
            <a:avLst/>
            <a:gdLst/>
            <a:ahLst/>
            <a:cxnLst/>
            <a:rect r="r" b="b" t="t" l="l"/>
            <a:pathLst>
              <a:path h="6558329" w="10714636">
                <a:moveTo>
                  <a:pt x="0" y="0"/>
                </a:moveTo>
                <a:lnTo>
                  <a:pt x="10714637" y="0"/>
                </a:lnTo>
                <a:lnTo>
                  <a:pt x="10714637" y="6558329"/>
                </a:lnTo>
                <a:lnTo>
                  <a:pt x="0" y="6558329"/>
                </a:lnTo>
                <a:lnTo>
                  <a:pt x="0" y="0"/>
                </a:lnTo>
                <a:close/>
              </a:path>
            </a:pathLst>
          </a:custGeom>
          <a:blipFill>
            <a:blip r:embed="rId4"/>
            <a:stretch>
              <a:fillRect l="0" t="0" r="0" b="0"/>
            </a:stretch>
          </a:blipFill>
        </p:spPr>
      </p:sp>
      <p:grpSp>
        <p:nvGrpSpPr>
          <p:cNvPr name="Group 5" id="5"/>
          <p:cNvGrpSpPr/>
          <p:nvPr/>
        </p:nvGrpSpPr>
        <p:grpSpPr>
          <a:xfrm rot="0">
            <a:off x="1058121" y="6822554"/>
            <a:ext cx="8462117" cy="3315368"/>
            <a:chOff x="0" y="0"/>
            <a:chExt cx="11282822" cy="4420490"/>
          </a:xfrm>
        </p:grpSpPr>
        <p:grpSp>
          <p:nvGrpSpPr>
            <p:cNvPr name="Group 6" id="6"/>
            <p:cNvGrpSpPr/>
            <p:nvPr/>
          </p:nvGrpSpPr>
          <p:grpSpPr>
            <a:xfrm rot="0">
              <a:off x="4542932" y="1500142"/>
              <a:ext cx="6739890" cy="947420"/>
              <a:chOff x="0" y="0"/>
              <a:chExt cx="6739890" cy="947420"/>
            </a:xfrm>
          </p:grpSpPr>
          <p:sp>
            <p:nvSpPr>
              <p:cNvPr name="Freeform 7" id="7"/>
              <p:cNvSpPr/>
              <p:nvPr/>
            </p:nvSpPr>
            <p:spPr>
              <a:xfrm flipH="false" flipV="false" rot="0">
                <a:off x="45720" y="26670"/>
                <a:ext cx="6645910" cy="873760"/>
              </a:xfrm>
              <a:custGeom>
                <a:avLst/>
                <a:gdLst/>
                <a:ahLst/>
                <a:cxnLst/>
                <a:rect r="r" b="b" t="t" l="l"/>
                <a:pathLst>
                  <a:path h="873760" w="6645910">
                    <a:moveTo>
                      <a:pt x="44450" y="162560"/>
                    </a:moveTo>
                    <a:cubicBezTo>
                      <a:pt x="198120" y="168910"/>
                      <a:pt x="247650" y="181610"/>
                      <a:pt x="300990" y="195580"/>
                    </a:cubicBezTo>
                    <a:cubicBezTo>
                      <a:pt x="363220" y="212090"/>
                      <a:pt x="417830" y="228600"/>
                      <a:pt x="502920" y="257810"/>
                    </a:cubicBezTo>
                    <a:cubicBezTo>
                      <a:pt x="654050" y="308610"/>
                      <a:pt x="928370" y="429260"/>
                      <a:pt x="1121410" y="490220"/>
                    </a:cubicBezTo>
                    <a:cubicBezTo>
                      <a:pt x="1286510" y="542290"/>
                      <a:pt x="1426210" y="575310"/>
                      <a:pt x="1588770" y="609600"/>
                    </a:cubicBezTo>
                    <a:cubicBezTo>
                      <a:pt x="1764030" y="646430"/>
                      <a:pt x="1965960" y="675640"/>
                      <a:pt x="2141220" y="698500"/>
                    </a:cubicBezTo>
                    <a:cubicBezTo>
                      <a:pt x="2299970" y="718820"/>
                      <a:pt x="2446020" y="732790"/>
                      <a:pt x="2594610" y="742950"/>
                    </a:cubicBezTo>
                    <a:cubicBezTo>
                      <a:pt x="2736850" y="751840"/>
                      <a:pt x="2849880" y="754380"/>
                      <a:pt x="3011170" y="756920"/>
                    </a:cubicBezTo>
                    <a:cubicBezTo>
                      <a:pt x="3232150" y="760730"/>
                      <a:pt x="3558540" y="783590"/>
                      <a:pt x="3796030" y="760730"/>
                    </a:cubicBezTo>
                    <a:cubicBezTo>
                      <a:pt x="3997960" y="741680"/>
                      <a:pt x="4161790" y="693420"/>
                      <a:pt x="4351020" y="652780"/>
                    </a:cubicBezTo>
                    <a:cubicBezTo>
                      <a:pt x="4551680" y="609600"/>
                      <a:pt x="4749800" y="563880"/>
                      <a:pt x="4966970" y="504190"/>
                    </a:cubicBezTo>
                    <a:cubicBezTo>
                      <a:pt x="5214620" y="436880"/>
                      <a:pt x="5641340" y="270510"/>
                      <a:pt x="5755640" y="261620"/>
                    </a:cubicBezTo>
                    <a:cubicBezTo>
                      <a:pt x="5786120" y="259080"/>
                      <a:pt x="5815330" y="266700"/>
                      <a:pt x="5815330" y="270510"/>
                    </a:cubicBezTo>
                    <a:cubicBezTo>
                      <a:pt x="5815330" y="274320"/>
                      <a:pt x="5783580" y="285750"/>
                      <a:pt x="5761990" y="283210"/>
                    </a:cubicBezTo>
                    <a:cubicBezTo>
                      <a:pt x="5722620" y="279400"/>
                      <a:pt x="5654040" y="228600"/>
                      <a:pt x="5600700" y="212090"/>
                    </a:cubicBezTo>
                    <a:cubicBezTo>
                      <a:pt x="5552440" y="196850"/>
                      <a:pt x="5505450" y="198120"/>
                      <a:pt x="5457190" y="182880"/>
                    </a:cubicBezTo>
                    <a:cubicBezTo>
                      <a:pt x="5402580" y="166370"/>
                      <a:pt x="5320030" y="142240"/>
                      <a:pt x="5290820" y="114300"/>
                    </a:cubicBezTo>
                    <a:cubicBezTo>
                      <a:pt x="5274310" y="99060"/>
                      <a:pt x="5264150" y="80010"/>
                      <a:pt x="5266690" y="64770"/>
                    </a:cubicBezTo>
                    <a:cubicBezTo>
                      <a:pt x="5269230" y="49530"/>
                      <a:pt x="5281930" y="35560"/>
                      <a:pt x="5304790" y="25400"/>
                    </a:cubicBezTo>
                    <a:cubicBezTo>
                      <a:pt x="5363210" y="0"/>
                      <a:pt x="5553710" y="10160"/>
                      <a:pt x="5680710" y="24130"/>
                    </a:cubicBezTo>
                    <a:cubicBezTo>
                      <a:pt x="5815330" y="39370"/>
                      <a:pt x="5969000" y="83820"/>
                      <a:pt x="6092190" y="116840"/>
                    </a:cubicBezTo>
                    <a:cubicBezTo>
                      <a:pt x="6193790" y="144780"/>
                      <a:pt x="6283960" y="187960"/>
                      <a:pt x="6369050" y="203200"/>
                    </a:cubicBezTo>
                    <a:cubicBezTo>
                      <a:pt x="6438900" y="215900"/>
                      <a:pt x="6520180" y="203200"/>
                      <a:pt x="6563360" y="213360"/>
                    </a:cubicBezTo>
                    <a:cubicBezTo>
                      <a:pt x="6586220" y="218440"/>
                      <a:pt x="6601460" y="223520"/>
                      <a:pt x="6614160" y="236220"/>
                    </a:cubicBezTo>
                    <a:cubicBezTo>
                      <a:pt x="6628130" y="248920"/>
                      <a:pt x="6640830" y="270510"/>
                      <a:pt x="6643370" y="288290"/>
                    </a:cubicBezTo>
                    <a:cubicBezTo>
                      <a:pt x="6645910" y="306070"/>
                      <a:pt x="6640830" y="327660"/>
                      <a:pt x="6630670" y="344170"/>
                    </a:cubicBezTo>
                    <a:cubicBezTo>
                      <a:pt x="6620510" y="361950"/>
                      <a:pt x="6605270" y="372110"/>
                      <a:pt x="6579870" y="388620"/>
                    </a:cubicBezTo>
                    <a:cubicBezTo>
                      <a:pt x="6527800" y="421640"/>
                      <a:pt x="6400800" y="458470"/>
                      <a:pt x="6319520" y="501650"/>
                    </a:cubicBezTo>
                    <a:cubicBezTo>
                      <a:pt x="6242050" y="543560"/>
                      <a:pt x="6173470" y="588010"/>
                      <a:pt x="6102350" y="641350"/>
                    </a:cubicBezTo>
                    <a:cubicBezTo>
                      <a:pt x="6024880" y="698500"/>
                      <a:pt x="5937250" y="798830"/>
                      <a:pt x="5873750" y="835660"/>
                    </a:cubicBezTo>
                    <a:cubicBezTo>
                      <a:pt x="5835650" y="857250"/>
                      <a:pt x="5798820" y="873760"/>
                      <a:pt x="5774690" y="869950"/>
                    </a:cubicBezTo>
                    <a:cubicBezTo>
                      <a:pt x="5759450" y="867410"/>
                      <a:pt x="5745480" y="854710"/>
                      <a:pt x="5740400" y="843280"/>
                    </a:cubicBezTo>
                    <a:cubicBezTo>
                      <a:pt x="5735320" y="831850"/>
                      <a:pt x="5734050" y="811530"/>
                      <a:pt x="5741670" y="801370"/>
                    </a:cubicBezTo>
                    <a:cubicBezTo>
                      <a:pt x="5750560" y="789940"/>
                      <a:pt x="5779770" y="777240"/>
                      <a:pt x="5793740" y="779780"/>
                    </a:cubicBezTo>
                    <a:cubicBezTo>
                      <a:pt x="5806440" y="782320"/>
                      <a:pt x="5821680" y="796290"/>
                      <a:pt x="5825490" y="808990"/>
                    </a:cubicBezTo>
                    <a:cubicBezTo>
                      <a:pt x="5829300" y="822960"/>
                      <a:pt x="5819140" y="853440"/>
                      <a:pt x="5807710" y="862330"/>
                    </a:cubicBezTo>
                    <a:cubicBezTo>
                      <a:pt x="5797550" y="869950"/>
                      <a:pt x="5775960" y="872490"/>
                      <a:pt x="5764530" y="867410"/>
                    </a:cubicBezTo>
                    <a:cubicBezTo>
                      <a:pt x="5753100" y="862330"/>
                      <a:pt x="5739130" y="847090"/>
                      <a:pt x="5736590" y="834390"/>
                    </a:cubicBezTo>
                    <a:cubicBezTo>
                      <a:pt x="5734050" y="821690"/>
                      <a:pt x="5737860" y="801370"/>
                      <a:pt x="5748020" y="792480"/>
                    </a:cubicBezTo>
                    <a:cubicBezTo>
                      <a:pt x="5759450" y="782320"/>
                      <a:pt x="5781040" y="791210"/>
                      <a:pt x="5805170" y="779780"/>
                    </a:cubicBezTo>
                    <a:cubicBezTo>
                      <a:pt x="5862320" y="751840"/>
                      <a:pt x="5976620" y="626110"/>
                      <a:pt x="6059170" y="562610"/>
                    </a:cubicBezTo>
                    <a:cubicBezTo>
                      <a:pt x="6132830" y="505460"/>
                      <a:pt x="6197600" y="454660"/>
                      <a:pt x="6277610" y="411480"/>
                    </a:cubicBezTo>
                    <a:cubicBezTo>
                      <a:pt x="6362700" y="365760"/>
                      <a:pt x="6559550" y="323850"/>
                      <a:pt x="6557010" y="302260"/>
                    </a:cubicBezTo>
                    <a:cubicBezTo>
                      <a:pt x="6554470" y="283210"/>
                      <a:pt x="6413500" y="294640"/>
                      <a:pt x="6338570" y="279400"/>
                    </a:cubicBezTo>
                    <a:cubicBezTo>
                      <a:pt x="6253480" y="261620"/>
                      <a:pt x="6172200" y="220980"/>
                      <a:pt x="6074410" y="195580"/>
                    </a:cubicBezTo>
                    <a:cubicBezTo>
                      <a:pt x="5956300" y="165100"/>
                      <a:pt x="5811520" y="125730"/>
                      <a:pt x="5680710" y="113030"/>
                    </a:cubicBezTo>
                    <a:cubicBezTo>
                      <a:pt x="5553710" y="100330"/>
                      <a:pt x="5355590" y="135890"/>
                      <a:pt x="5302250" y="119380"/>
                    </a:cubicBezTo>
                    <a:cubicBezTo>
                      <a:pt x="5285740" y="114300"/>
                      <a:pt x="5280660" y="107950"/>
                      <a:pt x="5274310" y="99060"/>
                    </a:cubicBezTo>
                    <a:cubicBezTo>
                      <a:pt x="5267960" y="90170"/>
                      <a:pt x="5264150" y="76200"/>
                      <a:pt x="5266690" y="64770"/>
                    </a:cubicBezTo>
                    <a:cubicBezTo>
                      <a:pt x="5270500" y="50800"/>
                      <a:pt x="5284470" y="30480"/>
                      <a:pt x="5304790" y="25400"/>
                    </a:cubicBezTo>
                    <a:cubicBezTo>
                      <a:pt x="5349240" y="15240"/>
                      <a:pt x="5481320" y="95250"/>
                      <a:pt x="5543550" y="110490"/>
                    </a:cubicBezTo>
                    <a:cubicBezTo>
                      <a:pt x="5582920" y="119380"/>
                      <a:pt x="5603240" y="111760"/>
                      <a:pt x="5641340" y="123190"/>
                    </a:cubicBezTo>
                    <a:cubicBezTo>
                      <a:pt x="5702300" y="140970"/>
                      <a:pt x="5831840" y="187960"/>
                      <a:pt x="5864860" y="229870"/>
                    </a:cubicBezTo>
                    <a:cubicBezTo>
                      <a:pt x="5883910" y="252730"/>
                      <a:pt x="5892800" y="287020"/>
                      <a:pt x="5882640" y="304800"/>
                    </a:cubicBezTo>
                    <a:cubicBezTo>
                      <a:pt x="5872480" y="323850"/>
                      <a:pt x="5839460" y="321310"/>
                      <a:pt x="5795010" y="336550"/>
                    </a:cubicBezTo>
                    <a:cubicBezTo>
                      <a:pt x="5661660" y="381000"/>
                      <a:pt x="5237480" y="510540"/>
                      <a:pt x="4984750" y="579120"/>
                    </a:cubicBezTo>
                    <a:cubicBezTo>
                      <a:pt x="4765040" y="638810"/>
                      <a:pt x="4568190" y="684530"/>
                      <a:pt x="4364990" y="727710"/>
                    </a:cubicBezTo>
                    <a:cubicBezTo>
                      <a:pt x="4171950" y="769620"/>
                      <a:pt x="4001770" y="817880"/>
                      <a:pt x="3796030" y="836930"/>
                    </a:cubicBezTo>
                    <a:cubicBezTo>
                      <a:pt x="3556000" y="859790"/>
                      <a:pt x="3232150" y="836930"/>
                      <a:pt x="3009900" y="833120"/>
                    </a:cubicBezTo>
                    <a:cubicBezTo>
                      <a:pt x="2847340" y="830580"/>
                      <a:pt x="2729230" y="829310"/>
                      <a:pt x="2585720" y="819150"/>
                    </a:cubicBezTo>
                    <a:cubicBezTo>
                      <a:pt x="2437130" y="808990"/>
                      <a:pt x="2273300" y="789940"/>
                      <a:pt x="2131060" y="773430"/>
                    </a:cubicBezTo>
                    <a:cubicBezTo>
                      <a:pt x="2005330" y="758190"/>
                      <a:pt x="1903730" y="746760"/>
                      <a:pt x="1778000" y="725170"/>
                    </a:cubicBezTo>
                    <a:cubicBezTo>
                      <a:pt x="1631950" y="699770"/>
                      <a:pt x="1435100" y="657860"/>
                      <a:pt x="1309370" y="626110"/>
                    </a:cubicBezTo>
                    <a:cubicBezTo>
                      <a:pt x="1224280" y="604520"/>
                      <a:pt x="1184910" y="591820"/>
                      <a:pt x="1096010" y="562610"/>
                    </a:cubicBezTo>
                    <a:cubicBezTo>
                      <a:pt x="943610" y="511810"/>
                      <a:pt x="654050" y="388620"/>
                      <a:pt x="480060" y="332740"/>
                    </a:cubicBezTo>
                    <a:cubicBezTo>
                      <a:pt x="354330" y="292100"/>
                      <a:pt x="237490" y="257810"/>
                      <a:pt x="152400" y="245110"/>
                    </a:cubicBezTo>
                    <a:cubicBezTo>
                      <a:pt x="100330" y="237490"/>
                      <a:pt x="46990" y="252730"/>
                      <a:pt x="24130" y="241300"/>
                    </a:cubicBezTo>
                    <a:cubicBezTo>
                      <a:pt x="12700" y="236220"/>
                      <a:pt x="7620" y="227330"/>
                      <a:pt x="5080" y="218440"/>
                    </a:cubicBezTo>
                    <a:cubicBezTo>
                      <a:pt x="2540" y="209550"/>
                      <a:pt x="0" y="198120"/>
                      <a:pt x="5080" y="189230"/>
                    </a:cubicBezTo>
                    <a:cubicBezTo>
                      <a:pt x="11430" y="177800"/>
                      <a:pt x="44450" y="162560"/>
                      <a:pt x="44450" y="162560"/>
                    </a:cubicBezTo>
                  </a:path>
                </a:pathLst>
              </a:custGeom>
              <a:solidFill>
                <a:srgbClr val="000000"/>
              </a:solidFill>
              <a:ln cap="sq">
                <a:noFill/>
                <a:prstDash val="solid"/>
                <a:miter/>
              </a:ln>
            </p:spPr>
          </p:sp>
        </p:grpSp>
        <p:sp>
          <p:nvSpPr>
            <p:cNvPr name="TextBox 8" id="8"/>
            <p:cNvSpPr txBox="true"/>
            <p:nvPr/>
          </p:nvSpPr>
          <p:spPr>
            <a:xfrm rot="0">
              <a:off x="0" y="-76200"/>
              <a:ext cx="5140008" cy="80518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HK Grotesk Light"/>
                </a:rPr>
                <a:t>Who could that be?</a:t>
              </a:r>
            </a:p>
          </p:txBody>
        </p:sp>
      </p:grpSp>
      <p:sp>
        <p:nvSpPr>
          <p:cNvPr name="Freeform 9" id="9"/>
          <p:cNvSpPr/>
          <p:nvPr/>
        </p:nvSpPr>
        <p:spPr>
          <a:xfrm flipH="false" flipV="false" rot="0">
            <a:off x="1902879" y="708659"/>
            <a:ext cx="14482241" cy="8869683"/>
          </a:xfrm>
          <a:custGeom>
            <a:avLst/>
            <a:gdLst/>
            <a:ahLst/>
            <a:cxnLst/>
            <a:rect r="r" b="b" t="t" l="l"/>
            <a:pathLst>
              <a:path h="8869683" w="14482241">
                <a:moveTo>
                  <a:pt x="0" y="0"/>
                </a:moveTo>
                <a:lnTo>
                  <a:pt x="14482242" y="0"/>
                </a:lnTo>
                <a:lnTo>
                  <a:pt x="14482242" y="8869682"/>
                </a:lnTo>
                <a:lnTo>
                  <a:pt x="0" y="8869682"/>
                </a:lnTo>
                <a:lnTo>
                  <a:pt x="0" y="0"/>
                </a:lnTo>
                <a:close/>
              </a:path>
            </a:pathLst>
          </a:custGeom>
          <a:blipFill>
            <a:blip r:embed="rId5"/>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27424" y="-523614"/>
            <a:ext cx="18858133" cy="11030178"/>
            <a:chOff x="0" y="0"/>
            <a:chExt cx="25144178" cy="14706903"/>
          </a:xfrm>
        </p:grpSpPr>
        <p:sp>
          <p:nvSpPr>
            <p:cNvPr name="AutoShape 3" id="3"/>
            <p:cNvSpPr/>
            <p:nvPr/>
          </p:nvSpPr>
          <p:spPr>
            <a:xfrm rot="0">
              <a:off x="21795704" y="0"/>
              <a:ext cx="32032" cy="14706903"/>
            </a:xfrm>
            <a:prstGeom prst="rect">
              <a:avLst/>
            </a:prstGeom>
            <a:solidFill>
              <a:srgbClr val="231F20">
                <a:alpha val="9804"/>
              </a:srgbClr>
            </a:solidFill>
          </p:spPr>
        </p:sp>
        <p:sp>
          <p:nvSpPr>
            <p:cNvPr name="AutoShape 4" id="4"/>
            <p:cNvSpPr/>
            <p:nvPr/>
          </p:nvSpPr>
          <p:spPr>
            <a:xfrm rot="0">
              <a:off x="25112145" y="0"/>
              <a:ext cx="32032" cy="14706903"/>
            </a:xfrm>
            <a:prstGeom prst="rect">
              <a:avLst/>
            </a:prstGeom>
            <a:solidFill>
              <a:srgbClr val="231F20">
                <a:alpha val="9804"/>
              </a:srgbClr>
            </a:solidFill>
          </p:spPr>
        </p:sp>
        <p:sp>
          <p:nvSpPr>
            <p:cNvPr name="AutoShape 5" id="5"/>
            <p:cNvSpPr/>
            <p:nvPr/>
          </p:nvSpPr>
          <p:spPr>
            <a:xfrm rot="-5400000">
              <a:off x="12556073" y="-9626701"/>
              <a:ext cx="32032" cy="25144178"/>
            </a:xfrm>
            <a:prstGeom prst="rect">
              <a:avLst/>
            </a:prstGeom>
            <a:solidFill>
              <a:srgbClr val="231F20">
                <a:alpha val="9804"/>
              </a:srgbClr>
            </a:solidFill>
          </p:spPr>
        </p:sp>
        <p:sp>
          <p:nvSpPr>
            <p:cNvPr name="AutoShape 6" id="6"/>
            <p:cNvSpPr/>
            <p:nvPr/>
          </p:nvSpPr>
          <p:spPr>
            <a:xfrm rot="-5400000">
              <a:off x="12556073" y="-6536199"/>
              <a:ext cx="32032" cy="25144178"/>
            </a:xfrm>
            <a:prstGeom prst="rect">
              <a:avLst/>
            </a:prstGeom>
            <a:solidFill>
              <a:srgbClr val="231F20">
                <a:alpha val="9804"/>
              </a:srgbClr>
            </a:solidFill>
          </p:spPr>
        </p:sp>
        <p:sp>
          <p:nvSpPr>
            <p:cNvPr name="AutoShape 7" id="7"/>
            <p:cNvSpPr/>
            <p:nvPr/>
          </p:nvSpPr>
          <p:spPr>
            <a:xfrm rot="-5400000">
              <a:off x="12556073" y="-3445697"/>
              <a:ext cx="32032" cy="25144178"/>
            </a:xfrm>
            <a:prstGeom prst="rect">
              <a:avLst/>
            </a:prstGeom>
            <a:solidFill>
              <a:srgbClr val="231F20">
                <a:alpha val="9804"/>
              </a:srgbClr>
            </a:solidFill>
          </p:spPr>
        </p:sp>
        <p:sp>
          <p:nvSpPr>
            <p:cNvPr name="AutoShape 8" id="8"/>
            <p:cNvSpPr/>
            <p:nvPr/>
          </p:nvSpPr>
          <p:spPr>
            <a:xfrm rot="-5400000">
              <a:off x="12556073" y="-355195"/>
              <a:ext cx="32032" cy="25144178"/>
            </a:xfrm>
            <a:prstGeom prst="rect">
              <a:avLst/>
            </a:prstGeom>
            <a:solidFill>
              <a:srgbClr val="231F20">
                <a:alpha val="9804"/>
              </a:srgbClr>
            </a:solidFill>
          </p:spPr>
        </p:sp>
      </p:grpSp>
      <p:sp>
        <p:nvSpPr>
          <p:cNvPr name="AutoShape 9" id="9"/>
          <p:cNvSpPr/>
          <p:nvPr/>
        </p:nvSpPr>
        <p:spPr>
          <a:xfrm rot="-5400000">
            <a:off x="1947999" y="-184904"/>
            <a:ext cx="752220" cy="5053617"/>
          </a:xfrm>
          <a:prstGeom prst="rect">
            <a:avLst/>
          </a:prstGeom>
          <a:solidFill>
            <a:srgbClr val="DE8E8E"/>
          </a:solidFill>
        </p:spPr>
      </p:sp>
      <p:sp>
        <p:nvSpPr>
          <p:cNvPr name="AutoShape 10" id="10"/>
          <p:cNvSpPr/>
          <p:nvPr/>
        </p:nvSpPr>
        <p:spPr>
          <a:xfrm rot="-5400000">
            <a:off x="1947999" y="3894814"/>
            <a:ext cx="752220" cy="5053617"/>
          </a:xfrm>
          <a:prstGeom prst="rect">
            <a:avLst/>
          </a:prstGeom>
          <a:solidFill>
            <a:srgbClr val="DE8E8E"/>
          </a:solidFill>
        </p:spPr>
      </p:sp>
      <p:sp>
        <p:nvSpPr>
          <p:cNvPr name="TextBox 11" id="11"/>
          <p:cNvSpPr txBox="true"/>
          <p:nvPr/>
        </p:nvSpPr>
        <p:spPr>
          <a:xfrm rot="0">
            <a:off x="1028700" y="290513"/>
            <a:ext cx="9804017" cy="1466850"/>
          </a:xfrm>
          <a:prstGeom prst="rect">
            <a:avLst/>
          </a:prstGeom>
        </p:spPr>
        <p:txBody>
          <a:bodyPr anchor="t" rtlCol="false" tIns="0" lIns="0" bIns="0" rIns="0">
            <a:spAutoFit/>
          </a:bodyPr>
          <a:lstStyle/>
          <a:p>
            <a:pPr>
              <a:lnSpc>
                <a:spcPts val="11519"/>
              </a:lnSpc>
            </a:pPr>
            <a:r>
              <a:rPr lang="en-US" sz="9600">
                <a:solidFill>
                  <a:srgbClr val="231F20"/>
                </a:solidFill>
                <a:latin typeface="HK Grotesk Bold"/>
              </a:rPr>
              <a:t>In Conclusion:</a:t>
            </a:r>
          </a:p>
        </p:txBody>
      </p:sp>
      <p:sp>
        <p:nvSpPr>
          <p:cNvPr name="TextBox 12" id="12"/>
          <p:cNvSpPr txBox="true"/>
          <p:nvPr/>
        </p:nvSpPr>
        <p:spPr>
          <a:xfrm rot="0">
            <a:off x="2215431" y="1952625"/>
            <a:ext cx="14695431" cy="7576185"/>
          </a:xfrm>
          <a:prstGeom prst="rect">
            <a:avLst/>
          </a:prstGeom>
        </p:spPr>
        <p:txBody>
          <a:bodyPr anchor="t" rtlCol="false" tIns="0" lIns="0" bIns="0" rIns="0">
            <a:spAutoFit/>
          </a:bodyPr>
          <a:lstStyle/>
          <a:p>
            <a:pPr>
              <a:lnSpc>
                <a:spcPts val="5599"/>
              </a:lnSpc>
            </a:pPr>
            <a:r>
              <a:rPr lang="en-US" sz="3999">
                <a:solidFill>
                  <a:srgbClr val="231F20"/>
                </a:solidFill>
                <a:latin typeface="HK Grotesk Bold"/>
              </a:rPr>
              <a:t>Quality:</a:t>
            </a:r>
          </a:p>
          <a:p>
            <a:pPr>
              <a:lnSpc>
                <a:spcPts val="4480"/>
              </a:lnSpc>
            </a:pPr>
          </a:p>
          <a:p>
            <a:pPr>
              <a:lnSpc>
                <a:spcPts val="4480"/>
              </a:lnSpc>
            </a:pPr>
            <a:r>
              <a:rPr lang="en-US" sz="3200">
                <a:solidFill>
                  <a:srgbClr val="231F20"/>
                </a:solidFill>
                <a:latin typeface="HK Grotesk Light"/>
              </a:rPr>
              <a:t>The perception of quality resides in the mind of the buyer. If you want to build a powerful brand, you have to build a powerful perception of quality in the mind. So, use the laws of branding to your advantage, like the law of contraction, and create a better perceived quality.</a:t>
            </a:r>
          </a:p>
          <a:p>
            <a:pPr>
              <a:lnSpc>
                <a:spcPts val="4480"/>
              </a:lnSpc>
            </a:pPr>
          </a:p>
          <a:p>
            <a:pPr>
              <a:lnSpc>
                <a:spcPts val="5599"/>
              </a:lnSpc>
            </a:pPr>
            <a:r>
              <a:rPr lang="en-US" sz="3999">
                <a:solidFill>
                  <a:srgbClr val="231F20"/>
                </a:solidFill>
                <a:latin typeface="HK Grotesk Bold"/>
              </a:rPr>
              <a:t>Category:</a:t>
            </a:r>
          </a:p>
          <a:p>
            <a:pPr>
              <a:lnSpc>
                <a:spcPts val="4480"/>
              </a:lnSpc>
            </a:pPr>
          </a:p>
          <a:p>
            <a:pPr>
              <a:lnSpc>
                <a:spcPts val="4480"/>
              </a:lnSpc>
            </a:pPr>
            <a:r>
              <a:rPr lang="en-US" sz="3200">
                <a:solidFill>
                  <a:srgbClr val="231F20"/>
                </a:solidFill>
                <a:latin typeface="HK Grotesk Light"/>
              </a:rPr>
              <a:t>According to the law of contraction, a brand becomes stronger when you narrow its focus. So, you should explore and take advantage of the opportunity to introduce a brand-new category, and becoming the leading brand.</a:t>
            </a:r>
          </a:p>
          <a:p>
            <a:pPr>
              <a:lnSpc>
                <a:spcPts val="4480"/>
              </a:lnSpc>
            </a:pPr>
          </a:p>
        </p:txBody>
      </p:sp>
      <p:sp>
        <p:nvSpPr>
          <p:cNvPr name="Freeform 13" id="13"/>
          <p:cNvSpPr/>
          <p:nvPr/>
        </p:nvSpPr>
        <p:spPr>
          <a:xfrm flipH="false" flipV="false" rot="0">
            <a:off x="16327895" y="-1044333"/>
            <a:ext cx="3920210" cy="6823151"/>
          </a:xfrm>
          <a:custGeom>
            <a:avLst/>
            <a:gdLst/>
            <a:ahLst/>
            <a:cxnLst/>
            <a:rect r="r" b="b" t="t" l="l"/>
            <a:pathLst>
              <a:path h="6823151" w="3920210">
                <a:moveTo>
                  <a:pt x="0" y="0"/>
                </a:moveTo>
                <a:lnTo>
                  <a:pt x="3920210" y="0"/>
                </a:lnTo>
                <a:lnTo>
                  <a:pt x="3920210" y="6823151"/>
                </a:lnTo>
                <a:lnTo>
                  <a:pt x="0" y="68231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B7B9"/>
        </a:solidFill>
      </p:bgPr>
    </p:bg>
    <p:spTree>
      <p:nvGrpSpPr>
        <p:cNvPr id="1" name=""/>
        <p:cNvGrpSpPr/>
        <p:nvPr/>
      </p:nvGrpSpPr>
      <p:grpSpPr>
        <a:xfrm>
          <a:off x="0" y="0"/>
          <a:ext cx="0" cy="0"/>
          <a:chOff x="0" y="0"/>
          <a:chExt cx="0" cy="0"/>
        </a:xfrm>
      </p:grpSpPr>
      <p:sp>
        <p:nvSpPr>
          <p:cNvPr name="Freeform 2" id="2"/>
          <p:cNvSpPr/>
          <p:nvPr/>
        </p:nvSpPr>
        <p:spPr>
          <a:xfrm flipH="false" flipV="false" rot="0">
            <a:off x="15570730" y="-1231382"/>
            <a:ext cx="4768865" cy="5677220"/>
          </a:xfrm>
          <a:custGeom>
            <a:avLst/>
            <a:gdLst/>
            <a:ahLst/>
            <a:cxnLst/>
            <a:rect r="r" b="b" t="t" l="l"/>
            <a:pathLst>
              <a:path h="5677220" w="4768865">
                <a:moveTo>
                  <a:pt x="0" y="0"/>
                </a:moveTo>
                <a:lnTo>
                  <a:pt x="4768865" y="0"/>
                </a:lnTo>
                <a:lnTo>
                  <a:pt x="4768865" y="5677220"/>
                </a:lnTo>
                <a:lnTo>
                  <a:pt x="0" y="5677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9030" y="3284219"/>
            <a:ext cx="3412264" cy="7002781"/>
          </a:xfrm>
          <a:custGeom>
            <a:avLst/>
            <a:gdLst/>
            <a:ahLst/>
            <a:cxnLst/>
            <a:rect r="r" b="b" t="t" l="l"/>
            <a:pathLst>
              <a:path h="7002781" w="3412264">
                <a:moveTo>
                  <a:pt x="0" y="0"/>
                </a:moveTo>
                <a:lnTo>
                  <a:pt x="3412264" y="0"/>
                </a:lnTo>
                <a:lnTo>
                  <a:pt x="3412264" y="7002781"/>
                </a:lnTo>
                <a:lnTo>
                  <a:pt x="0" y="70027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495550"/>
            <a:ext cx="14542030" cy="5295900"/>
          </a:xfrm>
          <a:prstGeom prst="rect">
            <a:avLst/>
          </a:prstGeom>
        </p:spPr>
        <p:txBody>
          <a:bodyPr anchor="t" rtlCol="false" tIns="0" lIns="0" bIns="0" rIns="0">
            <a:spAutoFit/>
          </a:bodyPr>
          <a:lstStyle/>
          <a:p>
            <a:pPr>
              <a:lnSpc>
                <a:spcPts val="10440"/>
              </a:lnSpc>
            </a:pPr>
            <a:r>
              <a:rPr lang="en-US" sz="8700">
                <a:solidFill>
                  <a:srgbClr val="231F20"/>
                </a:solidFill>
                <a:latin typeface="HK Grotesk Bold"/>
              </a:rPr>
              <a:t>Success in market place </a:t>
            </a:r>
          </a:p>
          <a:p>
            <a:pPr>
              <a:lnSpc>
                <a:spcPts val="10440"/>
              </a:lnSpc>
            </a:pPr>
            <a:r>
              <a:rPr lang="en-US" sz="8700">
                <a:solidFill>
                  <a:srgbClr val="231F20"/>
                </a:solidFill>
                <a:latin typeface="HK Grotesk Bold"/>
              </a:rPr>
              <a:t>has no correlation to </a:t>
            </a:r>
          </a:p>
          <a:p>
            <a:pPr>
              <a:lnSpc>
                <a:spcPts val="10440"/>
              </a:lnSpc>
            </a:pPr>
            <a:r>
              <a:rPr lang="en-US" sz="8700">
                <a:solidFill>
                  <a:srgbClr val="231F20"/>
                </a:solidFill>
                <a:latin typeface="HK Grotesk Bold"/>
              </a:rPr>
              <a:t>success in comparative </a:t>
            </a:r>
          </a:p>
          <a:p>
            <a:pPr>
              <a:lnSpc>
                <a:spcPts val="10440"/>
              </a:lnSpc>
            </a:pPr>
            <a:r>
              <a:rPr lang="en-US" sz="8700">
                <a:solidFill>
                  <a:srgbClr val="231F20"/>
                </a:solidFill>
                <a:latin typeface="HK Grotesk Bold"/>
              </a:rPr>
              <a:t>brand testing</a:t>
            </a:r>
          </a:p>
        </p:txBody>
      </p:sp>
      <p:sp>
        <p:nvSpPr>
          <p:cNvPr name="TextBox 5" id="5"/>
          <p:cNvSpPr txBox="true"/>
          <p:nvPr/>
        </p:nvSpPr>
        <p:spPr>
          <a:xfrm rot="0">
            <a:off x="1028700" y="8070173"/>
            <a:ext cx="13054011" cy="622935"/>
          </a:xfrm>
          <a:prstGeom prst="rect">
            <a:avLst/>
          </a:prstGeom>
        </p:spPr>
        <p:txBody>
          <a:bodyPr anchor="t" rtlCol="false" tIns="0" lIns="0" bIns="0" rIns="0">
            <a:spAutoFit/>
          </a:bodyPr>
          <a:lstStyle/>
          <a:p>
            <a:pPr>
              <a:lnSpc>
                <a:spcPts val="5040"/>
              </a:lnSpc>
            </a:pPr>
            <a:r>
              <a:rPr lang="en-US" sz="3600">
                <a:solidFill>
                  <a:srgbClr val="231F20"/>
                </a:solidFill>
                <a:latin typeface="HK Grotesk Light"/>
              </a:rPr>
              <a:t>-Taste tests, accuracy tests, reliability tests, durability tests, etc.</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FEAEB"/>
        </a:solidFill>
      </p:bgPr>
    </p:bg>
    <p:spTree>
      <p:nvGrpSpPr>
        <p:cNvPr id="1" name=""/>
        <p:cNvGrpSpPr/>
        <p:nvPr/>
      </p:nvGrpSpPr>
      <p:grpSpPr>
        <a:xfrm>
          <a:off x="0" y="0"/>
          <a:ext cx="0" cy="0"/>
          <a:chOff x="0" y="0"/>
          <a:chExt cx="0" cy="0"/>
        </a:xfrm>
      </p:grpSpPr>
      <p:grpSp>
        <p:nvGrpSpPr>
          <p:cNvPr name="Group 2" id="2"/>
          <p:cNvGrpSpPr/>
          <p:nvPr/>
        </p:nvGrpSpPr>
        <p:grpSpPr>
          <a:xfrm rot="0">
            <a:off x="-285067" y="-579317"/>
            <a:ext cx="18858133" cy="11030178"/>
            <a:chOff x="0" y="0"/>
            <a:chExt cx="25144178" cy="14706903"/>
          </a:xfrm>
        </p:grpSpPr>
        <p:sp>
          <p:nvSpPr>
            <p:cNvPr name="AutoShape 3" id="3"/>
            <p:cNvSpPr/>
            <p:nvPr/>
          </p:nvSpPr>
          <p:spPr>
            <a:xfrm rot="0">
              <a:off x="3420727" y="0"/>
              <a:ext cx="32032" cy="14706903"/>
            </a:xfrm>
            <a:prstGeom prst="rect">
              <a:avLst/>
            </a:prstGeom>
            <a:solidFill>
              <a:srgbClr val="231F20">
                <a:alpha val="9804"/>
              </a:srgbClr>
            </a:solidFill>
          </p:spPr>
        </p:sp>
        <p:sp>
          <p:nvSpPr>
            <p:cNvPr name="AutoShape 4" id="4"/>
            <p:cNvSpPr/>
            <p:nvPr/>
          </p:nvSpPr>
          <p:spPr>
            <a:xfrm rot="0">
              <a:off x="6483223" y="0"/>
              <a:ext cx="32032" cy="14706903"/>
            </a:xfrm>
            <a:prstGeom prst="rect">
              <a:avLst/>
            </a:prstGeom>
            <a:solidFill>
              <a:srgbClr val="231F20">
                <a:alpha val="9804"/>
              </a:srgbClr>
            </a:solidFill>
          </p:spPr>
        </p:sp>
        <p:sp>
          <p:nvSpPr>
            <p:cNvPr name="AutoShape 5" id="5"/>
            <p:cNvSpPr/>
            <p:nvPr/>
          </p:nvSpPr>
          <p:spPr>
            <a:xfrm rot="0">
              <a:off x="9545719" y="0"/>
              <a:ext cx="32032" cy="14706903"/>
            </a:xfrm>
            <a:prstGeom prst="rect">
              <a:avLst/>
            </a:prstGeom>
            <a:solidFill>
              <a:srgbClr val="231F20">
                <a:alpha val="9804"/>
              </a:srgbClr>
            </a:solidFill>
          </p:spPr>
        </p:sp>
        <p:sp>
          <p:nvSpPr>
            <p:cNvPr name="AutoShape 6" id="6"/>
            <p:cNvSpPr/>
            <p:nvPr/>
          </p:nvSpPr>
          <p:spPr>
            <a:xfrm rot="0">
              <a:off x="12608215" y="0"/>
              <a:ext cx="32032" cy="14706903"/>
            </a:xfrm>
            <a:prstGeom prst="rect">
              <a:avLst/>
            </a:prstGeom>
            <a:solidFill>
              <a:srgbClr val="231F20">
                <a:alpha val="9804"/>
              </a:srgbClr>
            </a:solidFill>
          </p:spPr>
        </p:sp>
        <p:sp>
          <p:nvSpPr>
            <p:cNvPr name="AutoShape 7" id="7"/>
            <p:cNvSpPr/>
            <p:nvPr/>
          </p:nvSpPr>
          <p:spPr>
            <a:xfrm rot="0">
              <a:off x="15670711" y="0"/>
              <a:ext cx="32032" cy="14706903"/>
            </a:xfrm>
            <a:prstGeom prst="rect">
              <a:avLst/>
            </a:prstGeom>
            <a:solidFill>
              <a:srgbClr val="231F20">
                <a:alpha val="9804"/>
              </a:srgbClr>
            </a:solidFill>
          </p:spPr>
        </p:sp>
        <p:sp>
          <p:nvSpPr>
            <p:cNvPr name="AutoShape 8" id="8"/>
            <p:cNvSpPr/>
            <p:nvPr/>
          </p:nvSpPr>
          <p:spPr>
            <a:xfrm rot="0">
              <a:off x="18733207" y="0"/>
              <a:ext cx="32032" cy="14706903"/>
            </a:xfrm>
            <a:prstGeom prst="rect">
              <a:avLst/>
            </a:prstGeom>
            <a:solidFill>
              <a:srgbClr val="231F20">
                <a:alpha val="9804"/>
              </a:srgbClr>
            </a:solidFill>
          </p:spPr>
        </p:sp>
        <p:sp>
          <p:nvSpPr>
            <p:cNvPr name="AutoShape 9" id="9"/>
            <p:cNvSpPr/>
            <p:nvPr/>
          </p:nvSpPr>
          <p:spPr>
            <a:xfrm rot="0">
              <a:off x="21795704" y="0"/>
              <a:ext cx="32032" cy="14706903"/>
            </a:xfrm>
            <a:prstGeom prst="rect">
              <a:avLst/>
            </a:prstGeom>
            <a:solidFill>
              <a:srgbClr val="231F20">
                <a:alpha val="9804"/>
              </a:srgbClr>
            </a:solidFill>
          </p:spPr>
        </p:sp>
        <p:sp>
          <p:nvSpPr>
            <p:cNvPr name="AutoShape 10" id="10"/>
            <p:cNvSpPr/>
            <p:nvPr/>
          </p:nvSpPr>
          <p:spPr>
            <a:xfrm rot="-5400000">
              <a:off x="12556073" y="-9626701"/>
              <a:ext cx="32032" cy="25144178"/>
            </a:xfrm>
            <a:prstGeom prst="rect">
              <a:avLst/>
            </a:prstGeom>
            <a:solidFill>
              <a:srgbClr val="231F20">
                <a:alpha val="9804"/>
              </a:srgbClr>
            </a:solidFill>
          </p:spPr>
        </p:sp>
        <p:sp>
          <p:nvSpPr>
            <p:cNvPr name="AutoShape 11" id="11"/>
            <p:cNvSpPr/>
            <p:nvPr/>
          </p:nvSpPr>
          <p:spPr>
            <a:xfrm rot="-5400000">
              <a:off x="12556073" y="-6536199"/>
              <a:ext cx="32032" cy="25144178"/>
            </a:xfrm>
            <a:prstGeom prst="rect">
              <a:avLst/>
            </a:prstGeom>
            <a:solidFill>
              <a:srgbClr val="231F20">
                <a:alpha val="9804"/>
              </a:srgbClr>
            </a:solidFill>
          </p:spPr>
        </p:sp>
        <p:sp>
          <p:nvSpPr>
            <p:cNvPr name="AutoShape 12" id="12"/>
            <p:cNvSpPr/>
            <p:nvPr/>
          </p:nvSpPr>
          <p:spPr>
            <a:xfrm rot="-5400000">
              <a:off x="12556073" y="-3445697"/>
              <a:ext cx="32032" cy="25144178"/>
            </a:xfrm>
            <a:prstGeom prst="rect">
              <a:avLst/>
            </a:prstGeom>
            <a:solidFill>
              <a:srgbClr val="231F20">
                <a:alpha val="9804"/>
              </a:srgbClr>
            </a:solidFill>
          </p:spPr>
        </p:sp>
        <p:sp>
          <p:nvSpPr>
            <p:cNvPr name="AutoShape 13" id="13"/>
            <p:cNvSpPr/>
            <p:nvPr/>
          </p:nvSpPr>
          <p:spPr>
            <a:xfrm rot="-5400000">
              <a:off x="12556073" y="-355195"/>
              <a:ext cx="32032" cy="25144178"/>
            </a:xfrm>
            <a:prstGeom prst="rect">
              <a:avLst/>
            </a:prstGeom>
            <a:solidFill>
              <a:srgbClr val="231F20">
                <a:alpha val="9804"/>
              </a:srgbClr>
            </a:solidFill>
          </p:spPr>
        </p:sp>
      </p:grpSp>
      <p:sp>
        <p:nvSpPr>
          <p:cNvPr name="TextBox 14" id="14"/>
          <p:cNvSpPr txBox="true"/>
          <p:nvPr/>
        </p:nvSpPr>
        <p:spPr>
          <a:xfrm rot="0">
            <a:off x="3236268" y="3448050"/>
            <a:ext cx="11815464" cy="1695450"/>
          </a:xfrm>
          <a:prstGeom prst="rect">
            <a:avLst/>
          </a:prstGeom>
        </p:spPr>
        <p:txBody>
          <a:bodyPr anchor="t" rtlCol="false" tIns="0" lIns="0" bIns="0" rIns="0">
            <a:spAutoFit/>
          </a:bodyPr>
          <a:lstStyle/>
          <a:p>
            <a:pPr algn="ctr">
              <a:lnSpc>
                <a:spcPts val="13319"/>
              </a:lnSpc>
            </a:pPr>
            <a:r>
              <a:rPr lang="en-US" sz="11099">
                <a:solidFill>
                  <a:srgbClr val="231F20"/>
                </a:solidFill>
                <a:latin typeface="HK Grotesk Bold"/>
              </a:rPr>
              <a:t>Thank You</a:t>
            </a:r>
          </a:p>
        </p:txBody>
      </p:sp>
      <p:sp>
        <p:nvSpPr>
          <p:cNvPr name="TextBox 15" id="15"/>
          <p:cNvSpPr txBox="true"/>
          <p:nvPr/>
        </p:nvSpPr>
        <p:spPr>
          <a:xfrm rot="0">
            <a:off x="3236268" y="5407660"/>
            <a:ext cx="11815464" cy="923925"/>
          </a:xfrm>
          <a:prstGeom prst="rect">
            <a:avLst/>
          </a:prstGeom>
        </p:spPr>
        <p:txBody>
          <a:bodyPr anchor="t" rtlCol="false" tIns="0" lIns="0" bIns="0" rIns="0">
            <a:spAutoFit/>
          </a:bodyPr>
          <a:lstStyle/>
          <a:p>
            <a:pPr algn="ctr">
              <a:lnSpc>
                <a:spcPts val="7200"/>
              </a:lnSpc>
            </a:pPr>
            <a:r>
              <a:rPr lang="en-US" sz="6000">
                <a:solidFill>
                  <a:srgbClr val="231F20"/>
                </a:solidFill>
                <a:latin typeface="HK Grotesk"/>
              </a:rPr>
              <a:t>Any Questions?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6549245" cy="8229600"/>
            <a:chOff x="0" y="0"/>
            <a:chExt cx="8732327" cy="10972800"/>
          </a:xfrm>
        </p:grpSpPr>
        <p:sp>
          <p:nvSpPr>
            <p:cNvPr name="AutoShape 3" id="3"/>
            <p:cNvSpPr/>
            <p:nvPr/>
          </p:nvSpPr>
          <p:spPr>
            <a:xfrm rot="0">
              <a:off x="5803185" y="0"/>
              <a:ext cx="27549" cy="10972800"/>
            </a:xfrm>
            <a:prstGeom prst="rect">
              <a:avLst/>
            </a:prstGeom>
            <a:solidFill>
              <a:srgbClr val="231F20">
                <a:alpha val="9804"/>
              </a:srgbClr>
            </a:solidFill>
          </p:spPr>
        </p:sp>
        <p:sp>
          <p:nvSpPr>
            <p:cNvPr name="AutoShape 4" id="4"/>
            <p:cNvSpPr/>
            <p:nvPr/>
          </p:nvSpPr>
          <p:spPr>
            <a:xfrm rot="0">
              <a:off x="2901593" y="0"/>
              <a:ext cx="27549" cy="10972800"/>
            </a:xfrm>
            <a:prstGeom prst="rect">
              <a:avLst/>
            </a:prstGeom>
            <a:solidFill>
              <a:srgbClr val="231F20">
                <a:alpha val="9804"/>
              </a:srgbClr>
            </a:solidFill>
          </p:spPr>
        </p:sp>
        <p:sp>
          <p:nvSpPr>
            <p:cNvPr name="AutoShape 5" id="5"/>
            <p:cNvSpPr/>
            <p:nvPr/>
          </p:nvSpPr>
          <p:spPr>
            <a:xfrm rot="0">
              <a:off x="0" y="0"/>
              <a:ext cx="27549" cy="10972800"/>
            </a:xfrm>
            <a:prstGeom prst="rect">
              <a:avLst/>
            </a:prstGeom>
            <a:solidFill>
              <a:srgbClr val="231F20">
                <a:alpha val="9804"/>
              </a:srgbClr>
            </a:solidFill>
          </p:spPr>
        </p:sp>
        <p:sp>
          <p:nvSpPr>
            <p:cNvPr name="AutoShape 6" id="6"/>
            <p:cNvSpPr/>
            <p:nvPr/>
          </p:nvSpPr>
          <p:spPr>
            <a:xfrm rot="0">
              <a:off x="8704778" y="0"/>
              <a:ext cx="27549" cy="10972800"/>
            </a:xfrm>
            <a:prstGeom prst="rect">
              <a:avLst/>
            </a:prstGeom>
            <a:solidFill>
              <a:srgbClr val="231F20">
                <a:alpha val="9804"/>
              </a:srgbClr>
            </a:solidFill>
          </p:spPr>
        </p:sp>
        <p:sp>
          <p:nvSpPr>
            <p:cNvPr name="AutoShape 7" id="7"/>
            <p:cNvSpPr/>
            <p:nvPr/>
          </p:nvSpPr>
          <p:spPr>
            <a:xfrm rot="-5400000">
              <a:off x="4352371" y="6592844"/>
              <a:ext cx="27584" cy="8732327"/>
            </a:xfrm>
            <a:prstGeom prst="rect">
              <a:avLst/>
            </a:prstGeom>
            <a:solidFill>
              <a:srgbClr val="231F20">
                <a:alpha val="9804"/>
              </a:srgbClr>
            </a:solidFill>
          </p:spPr>
        </p:sp>
        <p:sp>
          <p:nvSpPr>
            <p:cNvPr name="AutoShape 8" id="8"/>
            <p:cNvSpPr/>
            <p:nvPr/>
          </p:nvSpPr>
          <p:spPr>
            <a:xfrm rot="-5400000">
              <a:off x="4352371" y="4409356"/>
              <a:ext cx="27584" cy="8732327"/>
            </a:xfrm>
            <a:prstGeom prst="rect">
              <a:avLst/>
            </a:prstGeom>
            <a:solidFill>
              <a:srgbClr val="231F20">
                <a:alpha val="9804"/>
              </a:srgbClr>
            </a:solidFill>
          </p:spPr>
        </p:sp>
        <p:sp>
          <p:nvSpPr>
            <p:cNvPr name="AutoShape 9" id="9"/>
            <p:cNvSpPr/>
            <p:nvPr/>
          </p:nvSpPr>
          <p:spPr>
            <a:xfrm rot="-5400000">
              <a:off x="4352371" y="2212256"/>
              <a:ext cx="27584" cy="8732327"/>
            </a:xfrm>
            <a:prstGeom prst="rect">
              <a:avLst/>
            </a:prstGeom>
            <a:solidFill>
              <a:srgbClr val="231F20">
                <a:alpha val="9804"/>
              </a:srgbClr>
            </a:solidFill>
          </p:spPr>
        </p:sp>
        <p:sp>
          <p:nvSpPr>
            <p:cNvPr name="AutoShape 10" id="10"/>
            <p:cNvSpPr/>
            <p:nvPr/>
          </p:nvSpPr>
          <p:spPr>
            <a:xfrm rot="-5400000">
              <a:off x="4352371" y="27856"/>
              <a:ext cx="27584" cy="8732327"/>
            </a:xfrm>
            <a:prstGeom prst="rect">
              <a:avLst/>
            </a:prstGeom>
            <a:solidFill>
              <a:srgbClr val="231F20">
                <a:alpha val="9804"/>
              </a:srgbClr>
            </a:solidFill>
          </p:spPr>
        </p:sp>
        <p:sp>
          <p:nvSpPr>
            <p:cNvPr name="AutoShape 11" id="11"/>
            <p:cNvSpPr/>
            <p:nvPr/>
          </p:nvSpPr>
          <p:spPr>
            <a:xfrm rot="-5400000">
              <a:off x="4352371" y="-2141299"/>
              <a:ext cx="27584" cy="8732327"/>
            </a:xfrm>
            <a:prstGeom prst="rect">
              <a:avLst/>
            </a:prstGeom>
            <a:solidFill>
              <a:srgbClr val="231F20">
                <a:alpha val="9804"/>
              </a:srgbClr>
            </a:solidFill>
          </p:spPr>
        </p:sp>
        <p:sp>
          <p:nvSpPr>
            <p:cNvPr name="AutoShape 12" id="12"/>
            <p:cNvSpPr/>
            <p:nvPr/>
          </p:nvSpPr>
          <p:spPr>
            <a:xfrm rot="-5400000">
              <a:off x="4352371" y="-4324634"/>
              <a:ext cx="27584" cy="8732327"/>
            </a:xfrm>
            <a:prstGeom prst="rect">
              <a:avLst/>
            </a:prstGeom>
            <a:solidFill>
              <a:srgbClr val="231F20">
                <a:alpha val="9804"/>
              </a:srgbClr>
            </a:solidFill>
          </p:spPr>
        </p:sp>
      </p:grpSp>
      <p:sp>
        <p:nvSpPr>
          <p:cNvPr name="Freeform 13" id="13"/>
          <p:cNvSpPr/>
          <p:nvPr/>
        </p:nvSpPr>
        <p:spPr>
          <a:xfrm flipH="true" flipV="false" rot="-10800000">
            <a:off x="11669637" y="7987678"/>
            <a:ext cx="6396869" cy="2819155"/>
          </a:xfrm>
          <a:custGeom>
            <a:avLst/>
            <a:gdLst/>
            <a:ahLst/>
            <a:cxnLst/>
            <a:rect r="r" b="b" t="t" l="l"/>
            <a:pathLst>
              <a:path h="2819155" w="6396869">
                <a:moveTo>
                  <a:pt x="6396869" y="0"/>
                </a:moveTo>
                <a:lnTo>
                  <a:pt x="0" y="0"/>
                </a:lnTo>
                <a:lnTo>
                  <a:pt x="0" y="2819155"/>
                </a:lnTo>
                <a:lnTo>
                  <a:pt x="6396869" y="2819155"/>
                </a:lnTo>
                <a:lnTo>
                  <a:pt x="6396869" y="0"/>
                </a:lnTo>
                <a:close/>
              </a:path>
            </a:pathLst>
          </a:custGeom>
          <a:blipFill>
            <a:blip r:embed="rId2">
              <a:extLst>
                <a:ext uri="{96DAC541-7B7A-43D3-8B79-37D633B846F1}">
                  <asvg:svgBlip xmlns:asvg="http://schemas.microsoft.com/office/drawing/2016/SVG/main" r:embed="rId3"/>
                </a:ext>
              </a:extLst>
            </a:blip>
            <a:stretch>
              <a:fillRect l="0" t="-77874" r="-34" b="0"/>
            </a:stretch>
          </a:blipFill>
        </p:spPr>
      </p:sp>
      <p:sp>
        <p:nvSpPr>
          <p:cNvPr name="Freeform 14" id="14"/>
          <p:cNvSpPr/>
          <p:nvPr/>
        </p:nvSpPr>
        <p:spPr>
          <a:xfrm flipH="false" flipV="false" rot="0">
            <a:off x="1028700" y="5143500"/>
            <a:ext cx="11047523" cy="4253755"/>
          </a:xfrm>
          <a:custGeom>
            <a:avLst/>
            <a:gdLst/>
            <a:ahLst/>
            <a:cxnLst/>
            <a:rect r="r" b="b" t="t" l="l"/>
            <a:pathLst>
              <a:path h="4253755" w="11047523">
                <a:moveTo>
                  <a:pt x="0" y="0"/>
                </a:moveTo>
                <a:lnTo>
                  <a:pt x="11047523" y="0"/>
                </a:lnTo>
                <a:lnTo>
                  <a:pt x="11047523" y="4253755"/>
                </a:lnTo>
                <a:lnTo>
                  <a:pt x="0" y="4253755"/>
                </a:lnTo>
                <a:lnTo>
                  <a:pt x="0" y="0"/>
                </a:lnTo>
                <a:close/>
              </a:path>
            </a:pathLst>
          </a:custGeom>
          <a:blipFill>
            <a:blip r:embed="rId4"/>
            <a:stretch>
              <a:fillRect l="0" t="0" r="0" b="0"/>
            </a:stretch>
          </a:blipFill>
        </p:spPr>
      </p:sp>
      <p:sp>
        <p:nvSpPr>
          <p:cNvPr name="Freeform 15" id="15"/>
          <p:cNvSpPr/>
          <p:nvPr/>
        </p:nvSpPr>
        <p:spPr>
          <a:xfrm flipH="false" flipV="false" rot="0">
            <a:off x="1028700" y="1028700"/>
            <a:ext cx="10983074" cy="3374600"/>
          </a:xfrm>
          <a:custGeom>
            <a:avLst/>
            <a:gdLst/>
            <a:ahLst/>
            <a:cxnLst/>
            <a:rect r="r" b="b" t="t" l="l"/>
            <a:pathLst>
              <a:path h="3374600" w="10983074">
                <a:moveTo>
                  <a:pt x="0" y="0"/>
                </a:moveTo>
                <a:lnTo>
                  <a:pt x="10983074" y="0"/>
                </a:lnTo>
                <a:lnTo>
                  <a:pt x="10983074" y="3374600"/>
                </a:lnTo>
                <a:lnTo>
                  <a:pt x="0" y="3374600"/>
                </a:lnTo>
                <a:lnTo>
                  <a:pt x="0" y="0"/>
                </a:lnTo>
                <a:close/>
              </a:path>
            </a:pathLst>
          </a:custGeom>
          <a:blipFill>
            <a:blip r:embed="rId5"/>
            <a:stretch>
              <a:fillRect l="0" t="0" r="0" b="0"/>
            </a:stretch>
          </a:blipFill>
        </p:spPr>
      </p:sp>
      <p:sp>
        <p:nvSpPr>
          <p:cNvPr name="TextBox 16" id="16"/>
          <p:cNvSpPr txBox="true"/>
          <p:nvPr/>
        </p:nvSpPr>
        <p:spPr>
          <a:xfrm rot="0">
            <a:off x="12782645" y="1380595"/>
            <a:ext cx="5505355" cy="2594610"/>
          </a:xfrm>
          <a:prstGeom prst="rect">
            <a:avLst/>
          </a:prstGeom>
        </p:spPr>
        <p:txBody>
          <a:bodyPr anchor="t" rtlCol="false" tIns="0" lIns="0" bIns="0" rIns="0">
            <a:spAutoFit/>
          </a:bodyPr>
          <a:lstStyle/>
          <a:p>
            <a:pPr>
              <a:lnSpc>
                <a:spcPts val="10320"/>
              </a:lnSpc>
            </a:pPr>
            <a:r>
              <a:rPr lang="en-US" sz="8000">
                <a:solidFill>
                  <a:srgbClr val="231F20"/>
                </a:solidFill>
                <a:latin typeface="HK Grotesk Bold"/>
              </a:rPr>
              <a:t>sales =1,090</a:t>
            </a:r>
          </a:p>
        </p:txBody>
      </p:sp>
      <p:sp>
        <p:nvSpPr>
          <p:cNvPr name="TextBox 17" id="17"/>
          <p:cNvSpPr txBox="true"/>
          <p:nvPr/>
        </p:nvSpPr>
        <p:spPr>
          <a:xfrm rot="0">
            <a:off x="12782645" y="5934973"/>
            <a:ext cx="5505355" cy="2594610"/>
          </a:xfrm>
          <a:prstGeom prst="rect">
            <a:avLst/>
          </a:prstGeom>
        </p:spPr>
        <p:txBody>
          <a:bodyPr anchor="t" rtlCol="false" tIns="0" lIns="0" bIns="0" rIns="0">
            <a:spAutoFit/>
          </a:bodyPr>
          <a:lstStyle/>
          <a:p>
            <a:pPr>
              <a:lnSpc>
                <a:spcPts val="10320"/>
              </a:lnSpc>
            </a:pPr>
            <a:r>
              <a:rPr lang="en-US" sz="8000">
                <a:solidFill>
                  <a:srgbClr val="231F20"/>
                </a:solidFill>
                <a:latin typeface="HK Grotesk Bold"/>
              </a:rPr>
              <a:t>sales =10,122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20764" y="3235642"/>
            <a:ext cx="23236" cy="3771900"/>
          </a:xfrm>
          <a:prstGeom prst="rect">
            <a:avLst/>
          </a:prstGeom>
          <a:solidFill>
            <a:srgbClr val="231F20"/>
          </a:solidFill>
        </p:spPr>
      </p:sp>
      <p:sp>
        <p:nvSpPr>
          <p:cNvPr name="Freeform 3" id="3"/>
          <p:cNvSpPr/>
          <p:nvPr/>
        </p:nvSpPr>
        <p:spPr>
          <a:xfrm flipH="false" flipV="false" rot="5022807">
            <a:off x="1522665" y="-4449199"/>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22326">
            <a:off x="-2440632" y="-2785029"/>
            <a:ext cx="6938664" cy="5437389"/>
          </a:xfrm>
          <a:custGeom>
            <a:avLst/>
            <a:gdLst/>
            <a:ahLst/>
            <a:cxnLst/>
            <a:rect r="r" b="b" t="t" l="l"/>
            <a:pathLst>
              <a:path h="5437389" w="6938664">
                <a:moveTo>
                  <a:pt x="0" y="0"/>
                </a:moveTo>
                <a:lnTo>
                  <a:pt x="6938664" y="0"/>
                </a:lnTo>
                <a:lnTo>
                  <a:pt x="6938664" y="5437389"/>
                </a:lnTo>
                <a:lnTo>
                  <a:pt x="0" y="5437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28565" y="2947987"/>
            <a:ext cx="8144574" cy="4381500"/>
          </a:xfrm>
          <a:prstGeom prst="rect">
            <a:avLst/>
          </a:prstGeom>
        </p:spPr>
        <p:txBody>
          <a:bodyPr anchor="t" rtlCol="false" tIns="0" lIns="0" bIns="0" rIns="0">
            <a:spAutoFit/>
          </a:bodyPr>
          <a:lstStyle/>
          <a:p>
            <a:pPr>
              <a:lnSpc>
                <a:spcPts val="11519"/>
              </a:lnSpc>
            </a:pPr>
            <a:r>
              <a:rPr lang="en-US" sz="9600">
                <a:solidFill>
                  <a:srgbClr val="231F20"/>
                </a:solidFill>
                <a:latin typeface="HK Grotesk Bold"/>
              </a:rPr>
              <a:t>Does Quality matter? and where?</a:t>
            </a:r>
          </a:p>
        </p:txBody>
      </p:sp>
      <p:sp>
        <p:nvSpPr>
          <p:cNvPr name="TextBox 6" id="6"/>
          <p:cNvSpPr txBox="true"/>
          <p:nvPr/>
        </p:nvSpPr>
        <p:spPr>
          <a:xfrm rot="0">
            <a:off x="9608804" y="3495675"/>
            <a:ext cx="7650496" cy="3175635"/>
          </a:xfrm>
          <a:prstGeom prst="rect">
            <a:avLst/>
          </a:prstGeom>
        </p:spPr>
        <p:txBody>
          <a:bodyPr anchor="t" rtlCol="false" tIns="0" lIns="0" bIns="0" rIns="0">
            <a:spAutoFit/>
          </a:bodyPr>
          <a:lstStyle/>
          <a:p>
            <a:pPr>
              <a:lnSpc>
                <a:spcPts val="5040"/>
              </a:lnSpc>
            </a:pPr>
            <a:r>
              <a:rPr lang="en-US" sz="3600">
                <a:solidFill>
                  <a:srgbClr val="231F20"/>
                </a:solidFill>
                <a:latin typeface="HK Grotesk Light"/>
              </a:rPr>
              <a:t>Quality, or rather the perception of quality, resides in the mind of the buyer. If you want to build a powerful brand, you have to build a powerful perception of quality in the mind. </a:t>
            </a:r>
          </a:p>
        </p:txBody>
      </p:sp>
      <p:sp>
        <p:nvSpPr>
          <p:cNvPr name="Freeform 7" id="7"/>
          <p:cNvSpPr/>
          <p:nvPr/>
        </p:nvSpPr>
        <p:spPr>
          <a:xfrm flipH="false" flipV="false" rot="-1322326">
            <a:off x="528757" y="7316934"/>
            <a:ext cx="6938664" cy="5437389"/>
          </a:xfrm>
          <a:custGeom>
            <a:avLst/>
            <a:gdLst/>
            <a:ahLst/>
            <a:cxnLst/>
            <a:rect r="r" b="b" t="t" l="l"/>
            <a:pathLst>
              <a:path h="5437389" w="6938664">
                <a:moveTo>
                  <a:pt x="0" y="0"/>
                </a:moveTo>
                <a:lnTo>
                  <a:pt x="6938664" y="0"/>
                </a:lnTo>
                <a:lnTo>
                  <a:pt x="6938664" y="5437390"/>
                </a:lnTo>
                <a:lnTo>
                  <a:pt x="0" y="5437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022807">
            <a:off x="-1061184" y="5586430"/>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B7B9"/>
        </a:solidFill>
      </p:bgPr>
    </p:bg>
    <p:spTree>
      <p:nvGrpSpPr>
        <p:cNvPr id="1" name=""/>
        <p:cNvGrpSpPr/>
        <p:nvPr/>
      </p:nvGrpSpPr>
      <p:grpSpPr>
        <a:xfrm>
          <a:off x="0" y="0"/>
          <a:ext cx="0" cy="0"/>
          <a:chOff x="0" y="0"/>
          <a:chExt cx="0" cy="0"/>
        </a:xfrm>
      </p:grpSpPr>
      <p:sp>
        <p:nvSpPr>
          <p:cNvPr name="Freeform 2" id="2"/>
          <p:cNvSpPr/>
          <p:nvPr/>
        </p:nvSpPr>
        <p:spPr>
          <a:xfrm flipH="false" flipV="false" rot="0">
            <a:off x="15570730" y="-1231382"/>
            <a:ext cx="4768865" cy="5677220"/>
          </a:xfrm>
          <a:custGeom>
            <a:avLst/>
            <a:gdLst/>
            <a:ahLst/>
            <a:cxnLst/>
            <a:rect r="r" b="b" t="t" l="l"/>
            <a:pathLst>
              <a:path h="5677220" w="4768865">
                <a:moveTo>
                  <a:pt x="0" y="0"/>
                </a:moveTo>
                <a:lnTo>
                  <a:pt x="4768865" y="0"/>
                </a:lnTo>
                <a:lnTo>
                  <a:pt x="4768865" y="5677220"/>
                </a:lnTo>
                <a:lnTo>
                  <a:pt x="0" y="5677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9030" y="3284219"/>
            <a:ext cx="3412264" cy="7002781"/>
          </a:xfrm>
          <a:custGeom>
            <a:avLst/>
            <a:gdLst/>
            <a:ahLst/>
            <a:cxnLst/>
            <a:rect r="r" b="b" t="t" l="l"/>
            <a:pathLst>
              <a:path h="7002781" w="3412264">
                <a:moveTo>
                  <a:pt x="0" y="0"/>
                </a:moveTo>
                <a:lnTo>
                  <a:pt x="3412264" y="0"/>
                </a:lnTo>
                <a:lnTo>
                  <a:pt x="3412264" y="7002781"/>
                </a:lnTo>
                <a:lnTo>
                  <a:pt x="0" y="70027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028700"/>
            <a:ext cx="14542030" cy="2647950"/>
          </a:xfrm>
          <a:prstGeom prst="rect">
            <a:avLst/>
          </a:prstGeom>
        </p:spPr>
        <p:txBody>
          <a:bodyPr anchor="t" rtlCol="false" tIns="0" lIns="0" bIns="0" rIns="0">
            <a:spAutoFit/>
          </a:bodyPr>
          <a:lstStyle/>
          <a:p>
            <a:pPr>
              <a:lnSpc>
                <a:spcPts val="10440"/>
              </a:lnSpc>
            </a:pPr>
            <a:r>
              <a:rPr lang="en-US" sz="8700">
                <a:solidFill>
                  <a:srgbClr val="231F20"/>
                </a:solidFill>
                <a:latin typeface="HK Grotesk Bold"/>
              </a:rPr>
              <a:t>Best way to build a quality perception</a:t>
            </a:r>
          </a:p>
        </p:txBody>
      </p:sp>
      <p:sp>
        <p:nvSpPr>
          <p:cNvPr name="TextBox 5" id="5"/>
          <p:cNvSpPr txBox="true"/>
          <p:nvPr/>
        </p:nvSpPr>
        <p:spPr>
          <a:xfrm rot="0">
            <a:off x="1028700" y="3883966"/>
            <a:ext cx="5645028" cy="6403034"/>
          </a:xfrm>
          <a:prstGeom prst="rect">
            <a:avLst/>
          </a:prstGeom>
        </p:spPr>
        <p:txBody>
          <a:bodyPr anchor="t" rtlCol="false" tIns="0" lIns="0" bIns="0" rIns="0">
            <a:spAutoFit/>
          </a:bodyPr>
          <a:lstStyle/>
          <a:p>
            <a:pPr marL="871602" indent="-435801" lvl="1">
              <a:lnSpc>
                <a:spcPts val="5651"/>
              </a:lnSpc>
              <a:buFont typeface="Arial"/>
              <a:buChar char="•"/>
            </a:pPr>
            <a:r>
              <a:rPr lang="en-US" sz="4037">
                <a:solidFill>
                  <a:srgbClr val="231F20"/>
                </a:solidFill>
                <a:latin typeface="HK Grotesk Bold"/>
              </a:rPr>
              <a:t>Law of contraction </a:t>
            </a:r>
          </a:p>
          <a:p>
            <a:pPr algn="ctr">
              <a:lnSpc>
                <a:spcPts val="5651"/>
              </a:lnSpc>
            </a:pPr>
            <a:r>
              <a:rPr lang="en-US" sz="4037">
                <a:solidFill>
                  <a:srgbClr val="231F20"/>
                </a:solidFill>
                <a:latin typeface="HK Grotesk Bold"/>
              </a:rPr>
              <a:t>“</a:t>
            </a:r>
            <a:r>
              <a:rPr lang="en-US" sz="4037">
                <a:solidFill>
                  <a:srgbClr val="231F20"/>
                </a:solidFill>
                <a:latin typeface="HK Grotesk Light"/>
              </a:rPr>
              <a:t>A brand becomes stronger when you narrow it’s focus.</a:t>
            </a:r>
            <a:r>
              <a:rPr lang="en-US" sz="4037">
                <a:solidFill>
                  <a:srgbClr val="231F20"/>
                </a:solidFill>
                <a:latin typeface="HK Grotesk Bold"/>
              </a:rPr>
              <a:t>“</a:t>
            </a:r>
          </a:p>
          <a:p>
            <a:pPr algn="ctr">
              <a:lnSpc>
                <a:spcPts val="5651"/>
              </a:lnSpc>
            </a:pPr>
            <a:r>
              <a:rPr lang="en-US" sz="4037">
                <a:solidFill>
                  <a:srgbClr val="231F20"/>
                </a:solidFill>
                <a:latin typeface="HK Grotesk Bold"/>
              </a:rPr>
              <a:t>Example</a:t>
            </a:r>
          </a:p>
          <a:p>
            <a:pPr algn="ctr">
              <a:lnSpc>
                <a:spcPts val="5651"/>
              </a:lnSpc>
            </a:pPr>
            <a:r>
              <a:rPr lang="en-US" sz="4037">
                <a:solidFill>
                  <a:srgbClr val="231F20"/>
                </a:solidFill>
                <a:latin typeface="HK Grotesk"/>
              </a:rPr>
              <a:t>Starbuck-coffee</a:t>
            </a:r>
          </a:p>
          <a:p>
            <a:pPr algn="ctr">
              <a:lnSpc>
                <a:spcPts val="5651"/>
              </a:lnSpc>
            </a:pPr>
            <a:r>
              <a:rPr lang="en-US" sz="4037">
                <a:solidFill>
                  <a:srgbClr val="231F20"/>
                </a:solidFill>
                <a:latin typeface="HK Grotesk"/>
              </a:rPr>
              <a:t>Subway-submarine sandwitches</a:t>
            </a:r>
          </a:p>
          <a:p>
            <a:pPr algn="ctr">
              <a:lnSpc>
                <a:spcPts val="5651"/>
              </a:lnSpc>
            </a:pPr>
            <a:r>
              <a:rPr lang="en-US" sz="4037">
                <a:solidFill>
                  <a:srgbClr val="231F20"/>
                </a:solidFill>
                <a:latin typeface="HK Grotesk Light"/>
              </a:rPr>
              <a:t>           </a:t>
            </a:r>
          </a:p>
        </p:txBody>
      </p:sp>
      <p:sp>
        <p:nvSpPr>
          <p:cNvPr name="TextBox 6" id="6"/>
          <p:cNvSpPr txBox="true"/>
          <p:nvPr/>
        </p:nvSpPr>
        <p:spPr>
          <a:xfrm rot="0">
            <a:off x="8471988" y="3883966"/>
            <a:ext cx="5645028" cy="6403034"/>
          </a:xfrm>
          <a:prstGeom prst="rect">
            <a:avLst/>
          </a:prstGeom>
        </p:spPr>
        <p:txBody>
          <a:bodyPr anchor="t" rtlCol="false" tIns="0" lIns="0" bIns="0" rIns="0">
            <a:spAutoFit/>
          </a:bodyPr>
          <a:lstStyle/>
          <a:p>
            <a:pPr marL="871602" indent="-435801" lvl="1">
              <a:lnSpc>
                <a:spcPts val="5651"/>
              </a:lnSpc>
              <a:buFont typeface="Arial"/>
              <a:buChar char="•"/>
            </a:pPr>
            <a:r>
              <a:rPr lang="en-US" sz="4037">
                <a:solidFill>
                  <a:srgbClr val="231F20"/>
                </a:solidFill>
                <a:latin typeface="HK Grotesk Bold"/>
              </a:rPr>
              <a:t>Law of expansion</a:t>
            </a:r>
            <a:r>
              <a:rPr lang="en-US" sz="4037">
                <a:solidFill>
                  <a:srgbClr val="231F20"/>
                </a:solidFill>
                <a:latin typeface="HK Grotesk Light"/>
              </a:rPr>
              <a:t> </a:t>
            </a:r>
          </a:p>
          <a:p>
            <a:pPr algn="ctr">
              <a:lnSpc>
                <a:spcPts val="5651"/>
              </a:lnSpc>
            </a:pPr>
            <a:r>
              <a:rPr lang="en-US" sz="4037">
                <a:solidFill>
                  <a:srgbClr val="231F20"/>
                </a:solidFill>
                <a:latin typeface="HK Grotesk Bold"/>
              </a:rPr>
              <a:t>“</a:t>
            </a:r>
            <a:r>
              <a:rPr lang="en-US" sz="4037">
                <a:solidFill>
                  <a:srgbClr val="231F20"/>
                </a:solidFill>
                <a:latin typeface="HK Grotesk"/>
              </a:rPr>
              <a:t>The power of a brand is inversely proportional to it’s scope.</a:t>
            </a:r>
            <a:r>
              <a:rPr lang="en-US" sz="4037">
                <a:solidFill>
                  <a:srgbClr val="231F20"/>
                </a:solidFill>
                <a:latin typeface="HK Grotesk Bold"/>
              </a:rPr>
              <a:t>“</a:t>
            </a:r>
          </a:p>
          <a:p>
            <a:pPr algn="ctr">
              <a:lnSpc>
                <a:spcPts val="5651"/>
              </a:lnSpc>
            </a:pPr>
            <a:r>
              <a:rPr lang="en-US" sz="4037">
                <a:solidFill>
                  <a:srgbClr val="231F20"/>
                </a:solidFill>
                <a:latin typeface="HK Grotesk Bold"/>
              </a:rPr>
              <a:t>Example</a:t>
            </a:r>
          </a:p>
          <a:p>
            <a:pPr algn="ctr">
              <a:lnSpc>
                <a:spcPts val="5651"/>
              </a:lnSpc>
            </a:pPr>
            <a:r>
              <a:rPr lang="en-US" sz="4037">
                <a:solidFill>
                  <a:srgbClr val="231F20"/>
                </a:solidFill>
                <a:latin typeface="HK Grotesk"/>
              </a:rPr>
              <a:t>Colgate-toothpaste</a:t>
            </a:r>
          </a:p>
          <a:p>
            <a:pPr algn="ctr">
              <a:lnSpc>
                <a:spcPts val="5651"/>
              </a:lnSpc>
            </a:pPr>
            <a:r>
              <a:rPr lang="en-US" sz="4037">
                <a:solidFill>
                  <a:srgbClr val="231F20"/>
                </a:solidFill>
                <a:latin typeface="HK Grotesk"/>
              </a:rPr>
              <a:t>Colgate-ready made</a:t>
            </a:r>
          </a:p>
          <a:p>
            <a:pPr algn="ctr">
              <a:lnSpc>
                <a:spcPts val="5651"/>
              </a:lnSpc>
            </a:pPr>
            <a:r>
              <a:rPr lang="en-US" sz="4037">
                <a:solidFill>
                  <a:srgbClr val="231F20"/>
                </a:solidFill>
                <a:latin typeface="HK Grotesk"/>
              </a:rPr>
              <a:t> food</a:t>
            </a:r>
          </a:p>
          <a:p>
            <a:pPr algn="ctr">
              <a:lnSpc>
                <a:spcPts val="5651"/>
              </a:lnSpc>
            </a:pPr>
            <a:r>
              <a:rPr lang="en-US" sz="4037">
                <a:solidFill>
                  <a:srgbClr val="231F20"/>
                </a:solidFill>
                <a:latin typeface="HK Grotesk Light"/>
              </a:rPr>
              <a:t>           </a:t>
            </a:r>
          </a:p>
        </p:txBody>
      </p:sp>
      <p:sp>
        <p:nvSpPr>
          <p:cNvPr name="AutoShape 7" id="7"/>
          <p:cNvSpPr/>
          <p:nvPr/>
        </p:nvSpPr>
        <p:spPr>
          <a:xfrm rot="0">
            <a:off x="7568095" y="3960166"/>
            <a:ext cx="9525" cy="5568460"/>
          </a:xfrm>
          <a:prstGeom prst="rect">
            <a:avLst/>
          </a:prstGeom>
          <a:solidFill>
            <a:srgbClr val="231F20"/>
          </a:solidFill>
          <a:ln w="266700" cap="sq">
            <a:solidFill>
              <a:srgbClr val="231F20"/>
            </a:solid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1911950"/>
            <a:ext cx="23186" cy="2647386"/>
          </a:xfrm>
          <a:prstGeom prst="rect">
            <a:avLst/>
          </a:prstGeom>
          <a:solidFill>
            <a:srgbClr val="231F20"/>
          </a:solidFill>
        </p:spPr>
      </p:sp>
      <p:sp>
        <p:nvSpPr>
          <p:cNvPr name="AutoShape 3" id="3"/>
          <p:cNvSpPr/>
          <p:nvPr/>
        </p:nvSpPr>
        <p:spPr>
          <a:xfrm rot="0">
            <a:off x="9144000" y="5683850"/>
            <a:ext cx="23186" cy="2647386"/>
          </a:xfrm>
          <a:prstGeom prst="rect">
            <a:avLst/>
          </a:prstGeom>
          <a:solidFill>
            <a:srgbClr val="231F20"/>
          </a:solidFill>
        </p:spPr>
      </p:sp>
      <p:sp>
        <p:nvSpPr>
          <p:cNvPr name="Freeform 4" id="4"/>
          <p:cNvSpPr/>
          <p:nvPr/>
        </p:nvSpPr>
        <p:spPr>
          <a:xfrm flipH="false" flipV="false" rot="5022807">
            <a:off x="1522665" y="-4449199"/>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22326">
            <a:off x="-2440632" y="-2785029"/>
            <a:ext cx="6938664" cy="5437389"/>
          </a:xfrm>
          <a:custGeom>
            <a:avLst/>
            <a:gdLst/>
            <a:ahLst/>
            <a:cxnLst/>
            <a:rect r="r" b="b" t="t" l="l"/>
            <a:pathLst>
              <a:path h="5437389" w="6938664">
                <a:moveTo>
                  <a:pt x="0" y="0"/>
                </a:moveTo>
                <a:lnTo>
                  <a:pt x="6938664" y="0"/>
                </a:lnTo>
                <a:lnTo>
                  <a:pt x="6938664" y="5437389"/>
                </a:lnTo>
                <a:lnTo>
                  <a:pt x="0" y="5437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95400" y="3017329"/>
            <a:ext cx="7188810" cy="4381500"/>
          </a:xfrm>
          <a:prstGeom prst="rect">
            <a:avLst/>
          </a:prstGeom>
        </p:spPr>
        <p:txBody>
          <a:bodyPr anchor="t" rtlCol="false" tIns="0" lIns="0" bIns="0" rIns="0">
            <a:spAutoFit/>
          </a:bodyPr>
          <a:lstStyle/>
          <a:p>
            <a:pPr>
              <a:lnSpc>
                <a:spcPts val="11519"/>
              </a:lnSpc>
            </a:pPr>
            <a:r>
              <a:rPr lang="en-US" sz="9600">
                <a:solidFill>
                  <a:srgbClr val="231F20"/>
                </a:solidFill>
                <a:latin typeface="HK Grotesk Bold"/>
              </a:rPr>
              <a:t>Creating a High-Quality Perception</a:t>
            </a:r>
          </a:p>
        </p:txBody>
      </p:sp>
      <p:sp>
        <p:nvSpPr>
          <p:cNvPr name="TextBox 7" id="7"/>
          <p:cNvSpPr txBox="true"/>
          <p:nvPr/>
        </p:nvSpPr>
        <p:spPr>
          <a:xfrm rot="0">
            <a:off x="10057630" y="2874327"/>
            <a:ext cx="5780104" cy="646430"/>
          </a:xfrm>
          <a:prstGeom prst="rect">
            <a:avLst/>
          </a:prstGeom>
        </p:spPr>
        <p:txBody>
          <a:bodyPr anchor="t" rtlCol="false" tIns="0" lIns="0" bIns="0" rIns="0">
            <a:spAutoFit/>
          </a:bodyPr>
          <a:lstStyle/>
          <a:p>
            <a:pPr algn="ctr">
              <a:lnSpc>
                <a:spcPts val="5319"/>
              </a:lnSpc>
            </a:pPr>
            <a:r>
              <a:rPr lang="en-US" sz="3799">
                <a:solidFill>
                  <a:srgbClr val="231F20"/>
                </a:solidFill>
                <a:latin typeface="HK Grotesk"/>
              </a:rPr>
              <a:t>Having a Better Name</a:t>
            </a:r>
          </a:p>
        </p:txBody>
      </p:sp>
      <p:sp>
        <p:nvSpPr>
          <p:cNvPr name="TextBox 8" id="8"/>
          <p:cNvSpPr txBox="true"/>
          <p:nvPr/>
        </p:nvSpPr>
        <p:spPr>
          <a:xfrm rot="0">
            <a:off x="10057630" y="6646227"/>
            <a:ext cx="5780104" cy="646430"/>
          </a:xfrm>
          <a:prstGeom prst="rect">
            <a:avLst/>
          </a:prstGeom>
        </p:spPr>
        <p:txBody>
          <a:bodyPr anchor="t" rtlCol="false" tIns="0" lIns="0" bIns="0" rIns="0">
            <a:spAutoFit/>
          </a:bodyPr>
          <a:lstStyle/>
          <a:p>
            <a:pPr algn="ctr">
              <a:lnSpc>
                <a:spcPts val="5319"/>
              </a:lnSpc>
            </a:pPr>
            <a:r>
              <a:rPr lang="en-US" sz="3799">
                <a:solidFill>
                  <a:srgbClr val="231F20"/>
                </a:solidFill>
                <a:latin typeface="HK Grotesk Light"/>
              </a:rPr>
              <a:t>Having a Higher Price</a:t>
            </a:r>
          </a:p>
        </p:txBody>
      </p:sp>
      <p:sp>
        <p:nvSpPr>
          <p:cNvPr name="Freeform 9" id="9"/>
          <p:cNvSpPr/>
          <p:nvPr/>
        </p:nvSpPr>
        <p:spPr>
          <a:xfrm flipH="false" flipV="false" rot="-1322326">
            <a:off x="528757" y="7316934"/>
            <a:ext cx="6938664" cy="5437389"/>
          </a:xfrm>
          <a:custGeom>
            <a:avLst/>
            <a:gdLst/>
            <a:ahLst/>
            <a:cxnLst/>
            <a:rect r="r" b="b" t="t" l="l"/>
            <a:pathLst>
              <a:path h="5437389" w="6938664">
                <a:moveTo>
                  <a:pt x="0" y="0"/>
                </a:moveTo>
                <a:lnTo>
                  <a:pt x="6938664" y="0"/>
                </a:lnTo>
                <a:lnTo>
                  <a:pt x="6938664" y="5437390"/>
                </a:lnTo>
                <a:lnTo>
                  <a:pt x="0" y="54373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022807">
            <a:off x="-1061184" y="5586430"/>
            <a:ext cx="5112534" cy="8898398"/>
          </a:xfrm>
          <a:custGeom>
            <a:avLst/>
            <a:gdLst/>
            <a:ahLst/>
            <a:cxnLst/>
            <a:rect r="r" b="b" t="t" l="l"/>
            <a:pathLst>
              <a:path h="8898398" w="5112534">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B7B9"/>
        </a:solidFill>
      </p:bgPr>
    </p:bg>
    <p:spTree>
      <p:nvGrpSpPr>
        <p:cNvPr id="1" name=""/>
        <p:cNvGrpSpPr/>
        <p:nvPr/>
      </p:nvGrpSpPr>
      <p:grpSpPr>
        <a:xfrm>
          <a:off x="0" y="0"/>
          <a:ext cx="0" cy="0"/>
          <a:chOff x="0" y="0"/>
          <a:chExt cx="0" cy="0"/>
        </a:xfrm>
      </p:grpSpPr>
      <p:grpSp>
        <p:nvGrpSpPr>
          <p:cNvPr name="Group 2" id="2"/>
          <p:cNvGrpSpPr/>
          <p:nvPr/>
        </p:nvGrpSpPr>
        <p:grpSpPr>
          <a:xfrm rot="0">
            <a:off x="9866515" y="714582"/>
            <a:ext cx="7392785" cy="8665048"/>
            <a:chOff x="0" y="0"/>
            <a:chExt cx="9857047" cy="11553398"/>
          </a:xfrm>
        </p:grpSpPr>
        <p:pic>
          <p:nvPicPr>
            <p:cNvPr name="Picture 3" id="3"/>
            <p:cNvPicPr>
              <a:picLocks noChangeAspect="true"/>
            </p:cNvPicPr>
            <p:nvPr/>
          </p:nvPicPr>
          <p:blipFill>
            <a:blip r:embed="rId2"/>
            <a:srcRect l="7341" t="0" r="7341" b="0"/>
            <a:stretch>
              <a:fillRect/>
            </a:stretch>
          </p:blipFill>
          <p:spPr>
            <a:xfrm flipH="true" flipV="false">
              <a:off x="0" y="0"/>
              <a:ext cx="9857047" cy="11553398"/>
            </a:xfrm>
            <a:prstGeom prst="rect">
              <a:avLst/>
            </a:prstGeom>
          </p:spPr>
        </p:pic>
      </p:grpSp>
      <p:sp>
        <p:nvSpPr>
          <p:cNvPr name="Freeform 4" id="4"/>
          <p:cNvSpPr/>
          <p:nvPr/>
        </p:nvSpPr>
        <p:spPr>
          <a:xfrm flipH="false" flipV="false" rot="0">
            <a:off x="15570730" y="-1231382"/>
            <a:ext cx="4768865" cy="5677220"/>
          </a:xfrm>
          <a:custGeom>
            <a:avLst/>
            <a:gdLst/>
            <a:ahLst/>
            <a:cxnLst/>
            <a:rect r="r" b="b" t="t" l="l"/>
            <a:pathLst>
              <a:path h="5677220" w="4768865">
                <a:moveTo>
                  <a:pt x="0" y="0"/>
                </a:moveTo>
                <a:lnTo>
                  <a:pt x="4768865" y="0"/>
                </a:lnTo>
                <a:lnTo>
                  <a:pt x="4768865" y="5677220"/>
                </a:lnTo>
                <a:lnTo>
                  <a:pt x="0" y="56772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49030" y="3284219"/>
            <a:ext cx="3412264" cy="7002781"/>
          </a:xfrm>
          <a:custGeom>
            <a:avLst/>
            <a:gdLst/>
            <a:ahLst/>
            <a:cxnLst/>
            <a:rect r="r" b="b" t="t" l="l"/>
            <a:pathLst>
              <a:path h="7002781" w="3412264">
                <a:moveTo>
                  <a:pt x="0" y="0"/>
                </a:moveTo>
                <a:lnTo>
                  <a:pt x="3412264" y="0"/>
                </a:lnTo>
                <a:lnTo>
                  <a:pt x="3412264" y="7002781"/>
                </a:lnTo>
                <a:lnTo>
                  <a:pt x="0" y="70027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3405154"/>
            <a:ext cx="7569602" cy="5605145"/>
          </a:xfrm>
          <a:prstGeom prst="rect">
            <a:avLst/>
          </a:prstGeom>
        </p:spPr>
        <p:txBody>
          <a:bodyPr anchor="t" rtlCol="false" tIns="0" lIns="0" bIns="0" rIns="0">
            <a:spAutoFit/>
          </a:bodyPr>
          <a:lstStyle/>
          <a:p>
            <a:pPr>
              <a:lnSpc>
                <a:spcPts val="4480"/>
              </a:lnSpc>
            </a:pPr>
            <a:r>
              <a:rPr lang="en-US" sz="3200">
                <a:solidFill>
                  <a:srgbClr val="231F20"/>
                </a:solidFill>
                <a:latin typeface="HK Grotesk Light"/>
              </a:rPr>
              <a:t>Would you rather become a specialized doctor or a general practitioner?</a:t>
            </a:r>
          </a:p>
          <a:p>
            <a:pPr>
              <a:lnSpc>
                <a:spcPts val="4480"/>
              </a:lnSpc>
            </a:pPr>
          </a:p>
          <a:p>
            <a:pPr>
              <a:lnSpc>
                <a:spcPts val="4480"/>
              </a:lnSpc>
            </a:pPr>
            <a:r>
              <a:rPr lang="en-US" sz="3200">
                <a:solidFill>
                  <a:srgbClr val="231F20"/>
                </a:solidFill>
                <a:latin typeface="HK Grotesk Light"/>
              </a:rPr>
              <a:t>A specialist is perceived to know more and  have “higher quality” than a generalist.</a:t>
            </a:r>
          </a:p>
          <a:p>
            <a:pPr>
              <a:lnSpc>
                <a:spcPts val="4480"/>
              </a:lnSpc>
            </a:pPr>
            <a:r>
              <a:rPr lang="en-US" sz="3200">
                <a:solidFill>
                  <a:srgbClr val="231F20"/>
                </a:solidFill>
                <a:latin typeface="HK Grotesk Light"/>
              </a:rPr>
              <a:t>Being a specialist and having a better name go hand in hand. Expanding a brand and being a generalist tend to destroy your ability to select a powerful name.</a:t>
            </a:r>
          </a:p>
          <a:p>
            <a:pPr>
              <a:lnSpc>
                <a:spcPts val="4480"/>
              </a:lnSpc>
            </a:pPr>
          </a:p>
        </p:txBody>
      </p:sp>
      <p:sp>
        <p:nvSpPr>
          <p:cNvPr name="TextBox 7" id="7"/>
          <p:cNvSpPr txBox="true"/>
          <p:nvPr/>
        </p:nvSpPr>
        <p:spPr>
          <a:xfrm rot="0">
            <a:off x="1028700" y="1597703"/>
            <a:ext cx="7507960" cy="1466850"/>
          </a:xfrm>
          <a:prstGeom prst="rect">
            <a:avLst/>
          </a:prstGeom>
        </p:spPr>
        <p:txBody>
          <a:bodyPr anchor="t" rtlCol="false" tIns="0" lIns="0" bIns="0" rIns="0">
            <a:spAutoFit/>
          </a:bodyPr>
          <a:lstStyle/>
          <a:p>
            <a:pPr>
              <a:lnSpc>
                <a:spcPts val="11519"/>
              </a:lnSpc>
            </a:pPr>
            <a:r>
              <a:rPr lang="en-US" sz="9600">
                <a:solidFill>
                  <a:srgbClr val="231F20"/>
                </a:solidFill>
                <a:latin typeface="HK Grotesk Bold"/>
              </a:rPr>
              <a:t>Brand Name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209995"/>
            <a:ext cx="7200900" cy="7675797"/>
            <a:chOff x="0" y="0"/>
            <a:chExt cx="9601200" cy="10234396"/>
          </a:xfrm>
        </p:grpSpPr>
        <p:pic>
          <p:nvPicPr>
            <p:cNvPr name="Picture 3" id="3"/>
            <p:cNvPicPr>
              <a:picLocks noChangeAspect="true"/>
            </p:cNvPicPr>
            <p:nvPr/>
          </p:nvPicPr>
          <p:blipFill>
            <a:blip r:embed="rId2"/>
            <a:srcRect l="3047" t="0" r="3047" b="0"/>
            <a:stretch>
              <a:fillRect/>
            </a:stretch>
          </p:blipFill>
          <p:spPr>
            <a:xfrm flipH="false" flipV="false">
              <a:off x="0" y="0"/>
              <a:ext cx="9601200" cy="10234396"/>
            </a:xfrm>
            <a:prstGeom prst="rect">
              <a:avLst/>
            </a:prstGeom>
          </p:spPr>
        </p:pic>
      </p:grpSp>
      <p:sp>
        <p:nvSpPr>
          <p:cNvPr name="AutoShape 4" id="4"/>
          <p:cNvSpPr/>
          <p:nvPr/>
        </p:nvSpPr>
        <p:spPr>
          <a:xfrm rot="0">
            <a:off x="9124870" y="3026509"/>
            <a:ext cx="19130" cy="4233983"/>
          </a:xfrm>
          <a:prstGeom prst="rect">
            <a:avLst/>
          </a:prstGeom>
          <a:solidFill>
            <a:srgbClr val="231F20"/>
          </a:solidFill>
        </p:spPr>
      </p:sp>
      <p:sp>
        <p:nvSpPr>
          <p:cNvPr name="Freeform 5" id="5"/>
          <p:cNvSpPr/>
          <p:nvPr/>
        </p:nvSpPr>
        <p:spPr>
          <a:xfrm flipH="false" flipV="false" rot="2355741">
            <a:off x="-3941294" y="3502944"/>
            <a:ext cx="9939987" cy="5945920"/>
          </a:xfrm>
          <a:custGeom>
            <a:avLst/>
            <a:gdLst/>
            <a:ahLst/>
            <a:cxnLst/>
            <a:rect r="r" b="b" t="t" l="l"/>
            <a:pathLst>
              <a:path h="5945920" w="9939987">
                <a:moveTo>
                  <a:pt x="0" y="0"/>
                </a:moveTo>
                <a:lnTo>
                  <a:pt x="9939988" y="0"/>
                </a:lnTo>
                <a:lnTo>
                  <a:pt x="9939988" y="5945920"/>
                </a:lnTo>
                <a:lnTo>
                  <a:pt x="0" y="5945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6166117">
            <a:off x="-3581605" y="8746985"/>
            <a:ext cx="8763409" cy="3537231"/>
          </a:xfrm>
          <a:custGeom>
            <a:avLst/>
            <a:gdLst/>
            <a:ahLst/>
            <a:cxnLst/>
            <a:rect r="r" b="b" t="t" l="l"/>
            <a:pathLst>
              <a:path h="3537231" w="8763409">
                <a:moveTo>
                  <a:pt x="0" y="0"/>
                </a:moveTo>
                <a:lnTo>
                  <a:pt x="8763410" y="0"/>
                </a:lnTo>
                <a:lnTo>
                  <a:pt x="8763410" y="3537230"/>
                </a:lnTo>
                <a:lnTo>
                  <a:pt x="0" y="3537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343715" y="3681686"/>
            <a:ext cx="6610785" cy="3357245"/>
          </a:xfrm>
          <a:prstGeom prst="rect">
            <a:avLst/>
          </a:prstGeom>
        </p:spPr>
        <p:txBody>
          <a:bodyPr anchor="t" rtlCol="false" tIns="0" lIns="0" bIns="0" rIns="0">
            <a:spAutoFit/>
          </a:bodyPr>
          <a:lstStyle/>
          <a:p>
            <a:pPr>
              <a:lnSpc>
                <a:spcPts val="4480"/>
              </a:lnSpc>
            </a:pPr>
            <a:r>
              <a:rPr lang="en-US" sz="3200">
                <a:solidFill>
                  <a:srgbClr val="231F20"/>
                </a:solidFill>
                <a:latin typeface="HK Grotesk Light"/>
              </a:rPr>
              <a:t>High price is a benefit to customers.</a:t>
            </a:r>
          </a:p>
          <a:p>
            <a:pPr>
              <a:lnSpc>
                <a:spcPts val="4480"/>
              </a:lnSpc>
            </a:pPr>
          </a:p>
          <a:p>
            <a:pPr>
              <a:lnSpc>
                <a:spcPts val="4480"/>
              </a:lnSpc>
            </a:pPr>
            <a:r>
              <a:rPr lang="en-US" sz="3200">
                <a:solidFill>
                  <a:srgbClr val="231F20"/>
                </a:solidFill>
                <a:latin typeface="HK Grotesk Light"/>
              </a:rPr>
              <a:t>It allows the affluent customer to obtain psychic satisfaction from the public purchase and consumption of a high-end brand.</a:t>
            </a:r>
          </a:p>
        </p:txBody>
      </p:sp>
      <p:sp>
        <p:nvSpPr>
          <p:cNvPr name="TextBox 8" id="8"/>
          <p:cNvSpPr txBox="true"/>
          <p:nvPr/>
        </p:nvSpPr>
        <p:spPr>
          <a:xfrm rot="0">
            <a:off x="9446540" y="1559659"/>
            <a:ext cx="7507960" cy="1466850"/>
          </a:xfrm>
          <a:prstGeom prst="rect">
            <a:avLst/>
          </a:prstGeom>
        </p:spPr>
        <p:txBody>
          <a:bodyPr anchor="t" rtlCol="false" tIns="0" lIns="0" bIns="0" rIns="0">
            <a:spAutoFit/>
          </a:bodyPr>
          <a:lstStyle/>
          <a:p>
            <a:pPr algn="ctr">
              <a:lnSpc>
                <a:spcPts val="11519"/>
              </a:lnSpc>
            </a:pPr>
            <a:r>
              <a:rPr lang="en-US" sz="9600">
                <a:solidFill>
                  <a:srgbClr val="231F20"/>
                </a:solidFill>
                <a:latin typeface="HK Grotesk Bold"/>
              </a:rPr>
              <a:t>High Price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DAF1dzIOpt4</dc:identifier>
  <dcterms:modified xsi:type="dcterms:W3CDTF">2011-08-01T06:04:30Z</dcterms:modified>
  <cp:revision>1</cp:revision>
  <dc:title>Brand Management - Law of quality &amp; category</dc:title>
</cp:coreProperties>
</file>